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sd" ContentType="application/photoshop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3004800" cy="9753600"/>
  <p:notesSz cx="6858000" cy="9144000"/>
  <p:defaultTextStyle>
    <a:lvl1pPr algn="ctr" defTabSz="584200">
      <a:defRPr sz="4200">
        <a:latin typeface="Gill Sans"/>
        <a:ea typeface="Gill Sans"/>
        <a:cs typeface="Gill Sans"/>
        <a:sym typeface="Gill Sans"/>
      </a:defRPr>
    </a:lvl1pPr>
    <a:lvl2pPr indent="342900" algn="ctr" defTabSz="584200">
      <a:defRPr sz="4200">
        <a:latin typeface="Gill Sans"/>
        <a:ea typeface="Gill Sans"/>
        <a:cs typeface="Gill Sans"/>
        <a:sym typeface="Gill Sans"/>
      </a:defRPr>
    </a:lvl2pPr>
    <a:lvl3pPr indent="685800" algn="ctr" defTabSz="584200">
      <a:defRPr sz="4200">
        <a:latin typeface="Gill Sans"/>
        <a:ea typeface="Gill Sans"/>
        <a:cs typeface="Gill Sans"/>
        <a:sym typeface="Gill Sans"/>
      </a:defRPr>
    </a:lvl3pPr>
    <a:lvl4pPr indent="1028700" algn="ctr" defTabSz="584200">
      <a:defRPr sz="4200">
        <a:latin typeface="Gill Sans"/>
        <a:ea typeface="Gill Sans"/>
        <a:cs typeface="Gill Sans"/>
        <a:sym typeface="Gill Sans"/>
      </a:defRPr>
    </a:lvl4pPr>
    <a:lvl5pPr indent="1371600" algn="ctr" defTabSz="584200">
      <a:defRPr sz="4200">
        <a:latin typeface="Gill Sans"/>
        <a:ea typeface="Gill Sans"/>
        <a:cs typeface="Gill Sans"/>
        <a:sym typeface="Gill Sans"/>
      </a:defRPr>
    </a:lvl5pPr>
    <a:lvl6pPr indent="1714500" algn="ctr" defTabSz="584200">
      <a:defRPr sz="4200">
        <a:latin typeface="Gill Sans"/>
        <a:ea typeface="Gill Sans"/>
        <a:cs typeface="Gill Sans"/>
        <a:sym typeface="Gill Sans"/>
      </a:defRPr>
    </a:lvl6pPr>
    <a:lvl7pPr indent="2057400" algn="ctr" defTabSz="584200">
      <a:defRPr sz="4200">
        <a:latin typeface="Gill Sans"/>
        <a:ea typeface="Gill Sans"/>
        <a:cs typeface="Gill Sans"/>
        <a:sym typeface="Gill Sans"/>
      </a:defRPr>
    </a:lvl7pPr>
    <a:lvl8pPr indent="2400300" algn="ctr" defTabSz="584200">
      <a:defRPr sz="4200">
        <a:latin typeface="Gill Sans"/>
        <a:ea typeface="Gill Sans"/>
        <a:cs typeface="Gill Sans"/>
        <a:sym typeface="Gill Sans"/>
      </a:defRPr>
    </a:lvl8pPr>
    <a:lvl9pPr indent="2743200" algn="ctr" defTabSz="584200">
      <a:defRPr sz="4200"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270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sd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sd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sd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sd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sd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1409700" y="-76200"/>
            <a:ext cx="11607800" cy="982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60" y="20651"/>
                </a:moveTo>
                <a:lnTo>
                  <a:pt x="10670" y="19702"/>
                </a:lnTo>
                <a:lnTo>
                  <a:pt x="10988" y="18670"/>
                </a:lnTo>
                <a:lnTo>
                  <a:pt x="11176" y="17526"/>
                </a:lnTo>
                <a:cubicBezTo>
                  <a:pt x="11176" y="17526"/>
                  <a:pt x="11260" y="16716"/>
                  <a:pt x="11223" y="16298"/>
                </a:cubicBezTo>
                <a:cubicBezTo>
                  <a:pt x="11173" y="15744"/>
                  <a:pt x="10917" y="14651"/>
                  <a:pt x="10917" y="14651"/>
                </a:cubicBezTo>
                <a:lnTo>
                  <a:pt x="9274" y="12084"/>
                </a:lnTo>
                <a:lnTo>
                  <a:pt x="6766" y="11386"/>
                </a:lnTo>
                <a:lnTo>
                  <a:pt x="3383" y="10884"/>
                </a:lnTo>
                <a:lnTo>
                  <a:pt x="1490" y="9823"/>
                </a:lnTo>
                <a:lnTo>
                  <a:pt x="166" y="7395"/>
                </a:lnTo>
                <a:lnTo>
                  <a:pt x="0" y="6000"/>
                </a:lnTo>
                <a:lnTo>
                  <a:pt x="166" y="3712"/>
                </a:lnTo>
                <a:lnTo>
                  <a:pt x="1136" y="1284"/>
                </a:lnTo>
                <a:lnTo>
                  <a:pt x="2011" y="0"/>
                </a:lnTo>
                <a:lnTo>
                  <a:pt x="21600" y="0"/>
                </a:lnTo>
                <a:lnTo>
                  <a:pt x="21600" y="21600"/>
                </a:lnTo>
                <a:lnTo>
                  <a:pt x="9743" y="21600"/>
                </a:lnTo>
                <a:lnTo>
                  <a:pt x="10260" y="20651"/>
                </a:lnTo>
                <a:close/>
              </a:path>
            </a:pathLst>
          </a:custGeom>
          <a:solidFill>
            <a:srgbClr val="000000">
              <a:alpha val="8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Curve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4100" y="-241300"/>
            <a:ext cx="18193247" cy="102362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2514600" y="15240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7048500" y="4914900"/>
            <a:ext cx="59309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-50800"/>
            <a:ext cx="13004800" cy="49530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4927600"/>
            <a:ext cx="13004800" cy="4876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50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29591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4318000"/>
            <a:ext cx="104648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215900" y="12700"/>
            <a:ext cx="13220700" cy="68072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6819900"/>
            <a:ext cx="13004800" cy="28956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55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075" y="62992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56" name="Fram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0" y="800100"/>
            <a:ext cx="92583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70000" y="7658100"/>
            <a:ext cx="104648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15900" y="12700"/>
            <a:ext cx="13220700" cy="68072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-25400" y="6807200"/>
            <a:ext cx="13004800" cy="29337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61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075" y="62992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62" name="Fram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0" y="469900"/>
            <a:ext cx="4521200" cy="588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Fram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469900"/>
            <a:ext cx="4521200" cy="588065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270000" y="7658100"/>
            <a:ext cx="104648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2700" y="673100"/>
            <a:ext cx="12979400" cy="8432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67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>
            <a:off x="-21675" y="-190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68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 flipH="1">
            <a:off x="-34375" y="90741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337300" y="14859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337300" y="48641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2700" y="673100"/>
            <a:ext cx="12979400" cy="8432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3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>
            <a:off x="-21675" y="-190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74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 flipH="1">
            <a:off x="-34375" y="90741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75" name="Fram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3400" y="1409700"/>
            <a:ext cx="5321434" cy="69215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800100" y="14986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800100" y="48768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215900" y="3022600"/>
            <a:ext cx="13220700" cy="67564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81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82" name="Fram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100" y="3187700"/>
            <a:ext cx="4521200" cy="588065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270000" y="32385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Blip>
                <a:blip r:embed="rId4"/>
              </a:buBlip>
              <a:defRPr sz="3200"/>
            </a:lvl1pPr>
            <a:lvl2pPr marL="1256620" indent="-494620">
              <a:spcBef>
                <a:spcPts val="3800"/>
              </a:spcBef>
              <a:buBlip>
                <a:blip r:embed="rId4"/>
              </a:buBlip>
              <a:defRPr sz="3200"/>
            </a:lvl2pPr>
            <a:lvl3pPr marL="1701120" indent="-494620">
              <a:spcBef>
                <a:spcPts val="3800"/>
              </a:spcBef>
              <a:buBlip>
                <a:blip r:embed="rId4"/>
              </a:buBlip>
              <a:defRPr sz="3200"/>
            </a:lvl3pPr>
            <a:lvl4pPr marL="2145620" indent="-494620">
              <a:spcBef>
                <a:spcPts val="3800"/>
              </a:spcBef>
              <a:buBlip>
                <a:blip r:embed="rId4"/>
              </a:buBlip>
              <a:defRPr sz="3200"/>
            </a:lvl4pPr>
            <a:lvl5pPr marL="2590120" indent="-494620">
              <a:spcBef>
                <a:spcPts val="3800"/>
              </a:spcBef>
              <a:buBlip>
                <a:blip r:embed="rId4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215900" y="3022600"/>
            <a:ext cx="13220700" cy="67437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88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1270000" y="32385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Blip>
                <a:blip r:embed="rId3"/>
              </a:buBlip>
              <a:defRPr sz="3200"/>
            </a:lvl1pPr>
            <a:lvl2pPr marL="1256620" indent="-494620">
              <a:spcBef>
                <a:spcPts val="3800"/>
              </a:spcBef>
              <a:buBlip>
                <a:blip r:embed="rId3"/>
              </a:buBlip>
              <a:defRPr sz="3200"/>
            </a:lvl2pPr>
            <a:lvl3pPr marL="1701120" indent="-494620">
              <a:spcBef>
                <a:spcPts val="3800"/>
              </a:spcBef>
              <a:buBlip>
                <a:blip r:embed="rId3"/>
              </a:buBlip>
              <a:defRPr sz="3200"/>
            </a:lvl3pPr>
            <a:lvl4pPr marL="2145620" indent="-494620">
              <a:spcBef>
                <a:spcPts val="3800"/>
              </a:spcBef>
              <a:buBlip>
                <a:blip r:embed="rId3"/>
              </a:buBlip>
              <a:defRPr sz="3200"/>
            </a:lvl4pPr>
            <a:lvl5pPr marL="2590120" indent="-494620">
              <a:spcBef>
                <a:spcPts val="38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215900" y="3022600"/>
            <a:ext cx="13220700" cy="67310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4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92900" y="32385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Blip>
                <a:blip r:embed="rId3"/>
              </a:buBlip>
              <a:defRPr sz="3200"/>
            </a:lvl1pPr>
            <a:lvl2pPr marL="1256620" indent="-494620">
              <a:spcBef>
                <a:spcPts val="3800"/>
              </a:spcBef>
              <a:buBlip>
                <a:blip r:embed="rId3"/>
              </a:buBlip>
              <a:defRPr sz="3200"/>
            </a:lvl2pPr>
            <a:lvl3pPr marL="1701120" indent="-494620">
              <a:spcBef>
                <a:spcPts val="3800"/>
              </a:spcBef>
              <a:buBlip>
                <a:blip r:embed="rId3"/>
              </a:buBlip>
              <a:defRPr sz="3200"/>
            </a:lvl3pPr>
            <a:lvl4pPr marL="2145620" indent="-494620">
              <a:spcBef>
                <a:spcPts val="3800"/>
              </a:spcBef>
              <a:buBlip>
                <a:blip r:embed="rId3"/>
              </a:buBlip>
              <a:defRPr sz="3200"/>
            </a:lvl4pPr>
            <a:lvl5pPr marL="2590120" indent="-494620">
              <a:spcBef>
                <a:spcPts val="38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-50800"/>
            <a:ext cx="13004800" cy="49530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4927600"/>
            <a:ext cx="13004800" cy="4876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5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29591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4292600"/>
            <a:ext cx="10464800" cy="14097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791200"/>
            <a:ext cx="10464800" cy="685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215900" y="3022600"/>
            <a:ext cx="13220700" cy="67437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4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buBlip>
                <a:blip r:embed="rId3"/>
              </a:buBlip>
              <a:defRPr sz="3200"/>
            </a:lvl1pPr>
            <a:lvl2pPr marL="1256620" indent="-494620">
              <a:spcBef>
                <a:spcPts val="3800"/>
              </a:spcBef>
              <a:buBlip>
                <a:blip r:embed="rId3"/>
              </a:buBlip>
              <a:defRPr sz="3200"/>
            </a:lvl2pPr>
            <a:lvl3pPr marL="1701120" indent="-494620">
              <a:spcBef>
                <a:spcPts val="3800"/>
              </a:spcBef>
              <a:buBlip>
                <a:blip r:embed="rId3"/>
              </a:buBlip>
              <a:defRPr sz="3200"/>
            </a:lvl3pPr>
            <a:lvl4pPr marL="2145620" indent="-494620">
              <a:spcBef>
                <a:spcPts val="3800"/>
              </a:spcBef>
              <a:buBlip>
                <a:blip r:embed="rId3"/>
              </a:buBlip>
              <a:defRPr sz="3200"/>
            </a:lvl4pPr>
            <a:lvl5pPr marL="2590120" indent="-494620">
              <a:spcBef>
                <a:spcPts val="3800"/>
              </a:spcBef>
              <a:buBlip>
                <a:blip r:embed="rId3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2700" y="673100"/>
            <a:ext cx="12979400" cy="8432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>
            <a:off x="-21675" y="-190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30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 flipH="1">
            <a:off x="-34375" y="90741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952500"/>
            <a:ext cx="10464800" cy="783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buBlip>
                <a:blip r:embed="rId3"/>
              </a:buBlip>
            </a:lvl1pPr>
            <a:lvl2pPr>
              <a:spcBef>
                <a:spcPts val="4800"/>
              </a:spcBef>
              <a:buBlip>
                <a:blip r:embed="rId3"/>
              </a:buBlip>
            </a:lvl2pPr>
            <a:lvl3pPr>
              <a:spcBef>
                <a:spcPts val="4800"/>
              </a:spcBef>
              <a:buBlip>
                <a:blip r:embed="rId3"/>
              </a:buBlip>
            </a:lvl3pPr>
            <a:lvl4pPr>
              <a:spcBef>
                <a:spcPts val="4800"/>
              </a:spcBef>
              <a:buBlip>
                <a:blip r:embed="rId3"/>
              </a:buBlip>
            </a:lvl4pPr>
            <a:lvl5pPr>
              <a:spcBef>
                <a:spcPts val="4800"/>
              </a:spcBef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2700" y="673100"/>
            <a:ext cx="12979400" cy="84328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6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>
            <a:off x="-21675" y="-190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pic>
        <p:nvPicPr>
          <p:cNvPr id="37" name="1-filtered.png"/>
          <p:cNvPicPr/>
          <p:nvPr/>
        </p:nvPicPr>
        <p:blipFill>
          <a:blip r:embed="rId2">
            <a:extLst/>
          </a:blip>
          <a:srcRect t="73588" b="8471"/>
          <a:stretch>
            <a:fillRect/>
          </a:stretch>
        </p:blipFill>
        <p:spPr>
          <a:xfrm flipH="1">
            <a:off x="-34375" y="9074150"/>
            <a:ext cx="13048150" cy="6858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215900" y="3022600"/>
            <a:ext cx="13220700" cy="67437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1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215900" y="3022600"/>
            <a:ext cx="13220700" cy="67437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5" name="1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sd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50800" y="3022600"/>
            <a:ext cx="13055600" cy="67183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2700"/>
            <a:ext cx="13004800" cy="3009900"/>
          </a:xfrm>
          <a:prstGeom prst="rect">
            <a:avLst/>
          </a:prstGeom>
          <a:solidFill>
            <a:srgbClr val="000000">
              <a:alpha val="80000"/>
            </a:srgbClr>
          </a:solidFill>
          <a:ln w="25400">
            <a:solidFill>
              <a:srgbClr val="000000">
                <a:alpha val="8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" name="1-filtered.pn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-21675" y="-495300"/>
            <a:ext cx="13048150" cy="3822700"/>
          </a:xfrm>
          <a:prstGeom prst="rect">
            <a:avLst/>
          </a:prstGeom>
          <a:ln w="12700">
            <a:miter lim="400000"/>
          </a:ln>
          <a:effectLst>
            <a:outerShdw blurRad="50800" dist="127000" dir="10380000" rotWithShape="0">
              <a:srgbClr val="000000">
                <a:alpha val="75000"/>
              </a:srgbClr>
            </a:outerShdw>
          </a:effectLst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850900"/>
            <a:ext cx="10464800" cy="140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30734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21"/>
              </a:buBlip>
            </a:lvl1pPr>
            <a:lvl2pPr>
              <a:buBlip>
                <a:blip r:embed="rId21"/>
              </a:buBlip>
            </a:lvl2pPr>
            <a:lvl3pPr>
              <a:buBlip>
                <a:blip r:embed="rId21"/>
              </a:buBlip>
            </a:lvl3pPr>
            <a:lvl4pPr>
              <a:buBlip>
                <a:blip r:embed="rId21"/>
              </a:buBlip>
            </a:lvl4pPr>
            <a:lvl5pPr>
              <a:buBlip>
                <a:blip r:embed="rId21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1pPr>
      <a:lvl2pPr indent="2286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2pPr>
      <a:lvl3pPr indent="4572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3pPr>
      <a:lvl4pPr indent="6858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4pPr>
      <a:lvl5pPr indent="9144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5pPr>
      <a:lvl6pPr indent="11430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6pPr>
      <a:lvl7pPr indent="13716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7pPr>
      <a:lvl8pPr indent="16002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8pPr>
      <a:lvl9pPr indent="1828800" algn="ctr" defTabSz="584200">
        <a:defRPr sz="84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9pPr>
    </p:titleStyle>
    <p:bodyStyle>
      <a:lvl1pPr marL="889000" indent="-571500" defTabSz="584200">
        <a:spcBef>
          <a:spcPts val="2400"/>
        </a:spcBef>
        <a:buSzPct val="100000"/>
        <a:buBlip>
          <a:blip r:embed="rId21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1pPr>
      <a:lvl2pPr marL="1333500" indent="-571500" defTabSz="584200">
        <a:spcBef>
          <a:spcPts val="2400"/>
        </a:spcBef>
        <a:buSzPct val="100000"/>
        <a:buBlip>
          <a:blip r:embed="rId21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2pPr>
      <a:lvl3pPr marL="1778000" indent="-571500" defTabSz="584200">
        <a:spcBef>
          <a:spcPts val="2400"/>
        </a:spcBef>
        <a:buSzPct val="100000"/>
        <a:buBlip>
          <a:blip r:embed="rId21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3pPr>
      <a:lvl4pPr marL="2222500" indent="-571500" defTabSz="584200">
        <a:spcBef>
          <a:spcPts val="2400"/>
        </a:spcBef>
        <a:buSzPct val="100000"/>
        <a:buBlip>
          <a:blip r:embed="rId21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4pPr>
      <a:lvl5pPr marL="2667000" indent="-571500" defTabSz="584200">
        <a:spcBef>
          <a:spcPts val="2400"/>
        </a:spcBef>
        <a:buSzPct val="100000"/>
        <a:buBlip>
          <a:blip r:embed="rId21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5pPr>
      <a:lvl6pPr marL="3022600" indent="-571500" defTabSz="584200">
        <a:spcBef>
          <a:spcPts val="2400"/>
        </a:spcBef>
        <a:buSzPct val="100000"/>
        <a:buBlip>
          <a:blip r:embed="rId22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6pPr>
      <a:lvl7pPr marL="3378200" indent="-571500" defTabSz="584200">
        <a:spcBef>
          <a:spcPts val="2400"/>
        </a:spcBef>
        <a:buSzPct val="100000"/>
        <a:buBlip>
          <a:blip r:embed="rId22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7pPr>
      <a:lvl8pPr marL="3733800" indent="-571500" defTabSz="584200">
        <a:spcBef>
          <a:spcPts val="2400"/>
        </a:spcBef>
        <a:buSzPct val="100000"/>
        <a:buBlip>
          <a:blip r:embed="rId22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8pPr>
      <a:lvl9pPr marL="4089400" indent="-571500" defTabSz="584200">
        <a:spcBef>
          <a:spcPts val="2400"/>
        </a:spcBef>
        <a:buSzPct val="100000"/>
        <a:buBlip>
          <a:blip r:embed="rId22"/>
        </a:buBlip>
        <a:defRPr sz="4200">
          <a:solidFill>
            <a:srgbClr val="FFFFFF"/>
          </a:solidFill>
          <a:effectLst>
            <a:outerShdw blurRad="12700" dist="50800" dir="10260000" rotWithShape="0">
              <a:srgbClr val="212121">
                <a:alpha val="75000"/>
              </a:srgbClr>
            </a:outerShdw>
          </a:effectLst>
          <a:latin typeface="+mn-lt"/>
          <a:ea typeface="+mn-ea"/>
          <a:cs typeface="+mn-cs"/>
          <a:sym typeface="Footlight MT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Self Defense Concepts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Shoshin Ryu Nationals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Boise 2015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270000" y="558800"/>
            <a:ext cx="10464800" cy="226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Model Two: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Maslow Hierarchy of Needs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Maslow’s hierarchy of Needs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Robbery for food or drugs - needs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Social Violence - love, belonging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Serial rapists &amp; murderers - SA</a:t>
            </a:r>
          </a:p>
        </p:txBody>
      </p:sp>
      <p:pic>
        <p:nvPicPr>
          <p:cNvPr id="134" name="Maslo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1763" y="6631083"/>
            <a:ext cx="3047638" cy="2157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Prepare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Awareness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Don’t be where trouble happens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Heiho: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voice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hostage situation - child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expect the unexpected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Physical fitness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Waza -</a:t>
            </a:r>
            <a:r>
              <a:rPr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train till you can’t do it wrong</a:t>
            </a:r>
            <a:endParaRPr sz="3200">
              <a:solidFill>
                <a:srgbClr val="FFFFFF"/>
              </a:solidFill>
              <a:effectLst>
                <a:outerShdw blurRad="12700" dist="50800" dir="10260000" rotWithShape="0">
                  <a:srgbClr val="212121">
                    <a:alpha val="7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Keep mind your unaltered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what criminals are willing to do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Reminder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Amateurs train till they get it right once. Pros train till they can’t get it wrong.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Amateurs fight the attacker’s body. Pros fight the attacker’s mind.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It is ok to be afraid, to get angry at the attacker - focus your energy at that person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Focus on doing damage so you can return to harmonious state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if in control limit chaos, if losing create chaos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Capacity vs. Capability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one is what you can do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one is what you are willing to do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Until you are in a situation don’t limit yourself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Consider a 25 yo male coming at you with a knife to stab you.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Consider a pregnant lady coming at you with a knife to stab you.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Consider a 10 yo coming at you with a knife to stab you.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What is different? </a:t>
            </a:r>
          </a:p>
        </p:txBody>
      </p:sp>
      <p:pic>
        <p:nvPicPr>
          <p:cNvPr id="147" name="the-global-crisis-gun-violence-and-childre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4990" y="8160473"/>
            <a:ext cx="2259810" cy="145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4 Elements of Situation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YOU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Attacker(s)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Environment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Luck</a:t>
            </a:r>
          </a:p>
        </p:txBody>
      </p:sp>
      <p:pic>
        <p:nvPicPr>
          <p:cNvPr id="154" name="&amp;h=565&amp;w=849&amp;tbnid=GsaKYa3TZ8NbtM-&amp;zoom=1&amp;docid=zJ8YRfDqywfuNM&amp;ei=g7Z_VZWCHoHWoASxlYygCQ&amp;tbm=isch&amp;client=safari&amp;ved=0CGMQMygqMCpqFQoTCNXPv_W_k8YCFQEriAodsQoDl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7490" y="6760753"/>
            <a:ext cx="3441111" cy="1989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Situation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Be nice till it is time not to be nice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Walk away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Learn to flip the switch and go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Solve the problem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Be quick and efficient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Never never give up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Focus</a:t>
            </a:r>
          </a:p>
        </p:txBody>
      </p:sp>
      <p:pic>
        <p:nvPicPr>
          <p:cNvPr id="158" name="types-of-light-switch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2900" y="69342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Situation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1270000" y="3048000"/>
            <a:ext cx="104648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Don’t be there but if you are then don’t wobble - act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Escape, run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de-escalate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yourself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your environment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the threat</a:t>
            </a: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Adrenaline dump	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Adrenaline acts on body to increase strength, take in more light, focus,  have single emotion, increase HR/RR dominate.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It helps if you are untrained.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If you are trained it doesn’t help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You lose peripheral vision, lose fine motor control,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Causes freeze, flight or fight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Mediation can decrease - zazen or kata as moving meditation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Freezing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Understand when civilized rules do and don’t apply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Freezing is normal part of reptilian brain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everyone freezes to some degree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SWAT members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The more unexpected the attack the more the brain will freeze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Training to Breaking the Freeze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Do unpleasant things first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Jump into cold water without waiting or working yourself up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Turn on the shower when you are already in it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Meditate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Get up in the morning promptly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Finish jobs while everyone else is complaining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Take responsibility daily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Tell your self to move when you note you are freezing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What do you see? </a:t>
            </a:r>
          </a:p>
        </p:txBody>
      </p:sp>
      <p:pic>
        <p:nvPicPr>
          <p:cNvPr id="104" name="optical_illusion_length_widt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33700"/>
            <a:ext cx="5943600" cy="387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Act decisively, instantly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Act aggressively?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- two gunman have guns pointed a good gunman who’s gun is holstered. Know the good gun can step to side and put three rounds in the two gun man before they can get a round off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Gun to face - capture uke’s mind.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Practice this now as a group</a:t>
            </a:r>
          </a:p>
        </p:txBody>
      </p:sp>
      <p:pic>
        <p:nvPicPr>
          <p:cNvPr id="177" name="barrell-of-a-gun-5207-pictur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6700" y="6146800"/>
            <a:ext cx="3492500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 give you permission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to defend yourself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to be rude when necessary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to survive no matter what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to always keep going</a:t>
            </a:r>
          </a:p>
        </p:txBody>
      </p:sp>
      <p:pic>
        <p:nvPicPr>
          <p:cNvPr id="181" name="Defend-Yourself-if-Caught-from-Behind&amp;h=503&amp;w=670&amp;tbnid=mFKkjWI6ChhV_M-&amp;zoom=1&amp;docid=TrH4miRr1AFHQM&amp;ei=DLh_VcneOorSoASK8JLQAw&amp;tbm=isch&amp;client=safari&amp;ved=0CIsBEDMoVTBVahUKEwjJlI-xwZPGAhUKKYgKHQq4BD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0" y="5118100"/>
            <a:ext cx="3251200" cy="243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emo_kids_are_b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02388" y="3238500"/>
            <a:ext cx="3226112" cy="170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himp-attack-victim-loses-bid-sue-connecticut-article-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0" y="7734300"/>
            <a:ext cx="3277021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Afterwards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Get to save place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check yourself over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consider call 911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go over what you did and why - don’t second guess yourself or be brave. ‘i was very scared’ is fine to say.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Know when to ask for help.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However you feel is right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Don’t use this for secondary gain, be yourself</a:t>
            </a:r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Afterwards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Show that the attacker had: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Intent: yelled ‘i will kill you’ or baggy clothes, shirt button at neck only, hanging free with bulge on R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Means: ‘i will shoot you’ but no gun then no means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Opportunity: ‘i will stab you’ but there is 100 ft gully...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That you felt threatened, tried to deescalate the situation, tried to get away and used only enough force to win (I could have hit him in the throat) </a:t>
            </a: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Keep in mind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Humans are not machines that need to be fixed but living organisms that grow in response to stress/ challenges. </a:t>
            </a:r>
          </a:p>
        </p:txBody>
      </p:sp>
      <p:pic>
        <p:nvPicPr>
          <p:cNvPr id="193" name="Zazen-Chris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2550" y="3708399"/>
            <a:ext cx="4095750" cy="546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This is a separate talk but just some hints: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be in shape: aerobic &amp; anaerobic - HIIT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read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solve scenarios, what if’s, 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train in dojo - 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make the fingers of the art serve your goshinjutsu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take all this and create YOUR personal practice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take responsibility for your own harmony, happiness</a:t>
            </a: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aint your masterpeice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672" y="579323"/>
            <a:ext cx="6641556" cy="8594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Thanks to: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Dr. Will Szlemco, Ph.D. - his readings and thoughts on the psychology of violence were very helpful. He is very sorely missed.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Rory Miller’s book: </a:t>
            </a:r>
            <a:r>
              <a:rPr sz="3200" u="sng">
                <a:solidFill>
                  <a:srgbClr val="FFFFFF"/>
                </a:solidFill>
                <a:effectLst>
                  <a:outerShdw blurRad="12700" dist="19050" dir="10260000" rotWithShape="0">
                    <a:srgbClr val="000000">
                      <a:alpha val="75000"/>
                    </a:srgbClr>
                  </a:outerShdw>
                </a:effectLst>
              </a:rPr>
              <a:t>Mediations on Violence </a:t>
            </a:r>
            <a:r>
              <a:rPr sz="3200">
                <a:solidFill>
                  <a:srgbClr val="FFFFFF"/>
                </a:solidFill>
                <a:effectLst>
                  <a:outerShdw blurRad="12700" dist="7143" dir="10260000" rotWithShape="0">
                    <a:srgbClr val="000000">
                      <a:alpha val="75000"/>
                    </a:srgbClr>
                  </a:outerShdw>
                </a:effectLst>
              </a:rPr>
              <a:t>and </a:t>
            </a:r>
            <a:r>
              <a:rPr sz="3200" u="sng">
                <a:solidFill>
                  <a:srgbClr val="FFFFFF"/>
                </a:solidFill>
                <a:effectLst>
                  <a:outerShdw blurRad="12700" dist="19050" dir="10260000" rotWithShape="0">
                    <a:srgbClr val="000000">
                      <a:alpha val="75000"/>
                    </a:srgbClr>
                  </a:outerShdw>
                </a:effectLst>
              </a:rPr>
              <a:t>Facing Violence</a:t>
            </a: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 are the best out there. Worth reading.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The many patients who present to the ER with their wounds secondary to violence.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Dr. Tim Vollmer for all his time and education in the medicine of ballistics and Tactical Medicine.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204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0" y="5892800"/>
            <a:ext cx="22860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20786"/>
            <a:ext cx="2286000" cy="2712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3650" y="4635500"/>
            <a:ext cx="2857500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Thank You for your time and attention!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2654652"/>
            <a:ext cx="6946900" cy="443829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2184400" y="736600"/>
            <a:ext cx="8636000" cy="16637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3400">
                <a:solidFill>
                  <a:srgbClr val="26AD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26ADFF"/>
                </a:solidFill>
              </a:rPr>
              <a:t>The dimensions of the tables are the same. 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What we see - it is real?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How we viewed the previous picture affects what we think. Our minds are fooled, so  our thoughts/decisions can be in error.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Perhaps now we can be more open to some things we can learn about self defense that can help us move from violence to harmony better. 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SR </a:t>
            </a:r>
            <a:r>
              <a:rPr sz="7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is not just Self</a:t>
            </a: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 </a:t>
            </a:r>
            <a:r>
              <a:rPr sz="7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Defense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This talk is about self defense. However, SR is not just this. It is about being responsible for your happiness and harmony.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Self defense is returning a chaotic situation to a harmonious one. Mediations is the same!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Keep yourself in balance.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Takeda Sokaku Sensei, founder of Daito Ryu…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See the violence and the love in the martial arts.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Every blossom is perfect as it is. 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Fighting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Marital artist are often fighters training fighters to fight other fighters. Not dealing with self defense. BJJ, karate, kick boxing, any sport -combative art. The idea is that two folks square off against each other. This is not self defense it is fighting.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This is fighting and fighting is illegal. Doesn’t matter who threw the first strike.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SR is different - it attempts to look at how predators and perpetrators approach their targets and deal with them. Restore Harmony.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270000" y="850900"/>
            <a:ext cx="10464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Model One: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Violence: social vs asocial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270000" y="3073400"/>
            <a:ext cx="10464800" cy="64643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Social: fighting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 bar fights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saving face or rep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dominance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talk your way out; “I’m sorry”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blurRad="12700" dist="50800" dir="10260000" rotWithShape="0">
                  <a:srgbClr val="212121">
                    <a:alpha val="75000"/>
                  </a:srgbClr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Asocial: 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mugging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resource predator 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process predator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can’t talk your way out</a:t>
            </a:r>
          </a:p>
        </p:txBody>
      </p:sp>
      <p:pic>
        <p:nvPicPr>
          <p:cNvPr id="123" name="&amp;h=438&amp;w=660&amp;tbnid=I0reAcXcrl2XyM-&amp;zoom=1&amp;docid=zqRIFz8ZFhSuvM&amp;ei=A7V_VfP1OdfUoASarZ7ADg&amp;tbm=isch&amp;client=safari&amp;ved=0CDIQMygAMABqFQoTCLODzr6-k8YCFVcqiAodmpYH6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9641" y="8102600"/>
            <a:ext cx="2145259" cy="142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&amp;h=384&amp;w=575&amp;tbnid=fOBpDPMnniV57M-&amp;zoom=1&amp;docid=y7O3lfH7KU2lkM&amp;ei=cbV_VdDTItTfoATT_ZHAAQ&amp;tbm=isch&amp;client=safari&amp;ved=0CDQQMygDMANqFQoTCJDQ8PK-k8YCFdQviAod034EG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82900" y="8105416"/>
            <a:ext cx="2137487" cy="142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Social Violence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1270000" y="3009900"/>
            <a:ext cx="10464800" cy="600199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Status seeking - ‘who you looking at?’ Consider responding ‘just zoning out sorry, pulled a double last night. How are you doing?’ Don’t give anything to push against.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Attack is ritualized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Witnesses wanted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Gang/group: vs. outsiders, begging won’t help. Vietnam - ‘gook’ make the other side less human, subhuman, worthless.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soccer game in Europe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take control - act crazy, talk to god, run, attack. 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Asocial Violence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planned attacks - it is about winning, victim is resource, predator pick time and place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remote, no witnesses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attack may be blitz, power threat (weapon), sweet talk/charm person away from group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can’t be trusted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mortality rate urban vs rural = 17 x’s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wants you to worry about being hurt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50800" dir="10260000" rotWithShape="0">
                    <a:srgbClr val="212121">
                      <a:alpha val="75000"/>
                    </a:srgbClr>
                  </a:outerShdw>
                </a:effectLst>
              </a:rPr>
              <a:t>Where do robberies/muggings take place? </a:t>
            </a: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ootlight MT Light"/>
        <a:ea typeface="Footlight MT Light"/>
        <a:cs typeface="Footlight MT Light"/>
      </a:majorFont>
      <a:minorFont>
        <a:latin typeface="Footlight MT Light"/>
        <a:ea typeface="Footlight MT Light"/>
        <a:cs typeface="Footlight M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ootlight MT Light"/>
        <a:ea typeface="Footlight MT Light"/>
        <a:cs typeface="Footlight MT Light"/>
      </a:majorFont>
      <a:minorFont>
        <a:latin typeface="Footlight MT Light"/>
        <a:ea typeface="Footlight MT Light"/>
        <a:cs typeface="Footlight M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1288</Words>
  <Application>Microsoft Office PowerPoint</Application>
  <PresentationFormat>Custom</PresentationFormat>
  <Paragraphs>162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Footlight MT Light</vt:lpstr>
      <vt:lpstr>Gill Sans</vt:lpstr>
      <vt:lpstr>Lucida Grande</vt:lpstr>
      <vt:lpstr>White</vt:lpstr>
      <vt:lpstr>Self Defense Concepts</vt:lpstr>
      <vt:lpstr>What do you see? </vt:lpstr>
      <vt:lpstr>The dimensions of the tables are the same. </vt:lpstr>
      <vt:lpstr>What we see - it is real?</vt:lpstr>
      <vt:lpstr>SR is not just Self Defense</vt:lpstr>
      <vt:lpstr>Fighting</vt:lpstr>
      <vt:lpstr>Model One:  Violence: social vs asocial</vt:lpstr>
      <vt:lpstr>Social Violence</vt:lpstr>
      <vt:lpstr>Asocial Violence</vt:lpstr>
      <vt:lpstr>Model Two:  Maslow Hierarchy of Needs</vt:lpstr>
      <vt:lpstr>Prepare</vt:lpstr>
      <vt:lpstr>Reminder</vt:lpstr>
      <vt:lpstr>Capacity vs. Capability</vt:lpstr>
      <vt:lpstr>4 Elements of Situation</vt:lpstr>
      <vt:lpstr>Situation</vt:lpstr>
      <vt:lpstr>Situation</vt:lpstr>
      <vt:lpstr>Adrenaline dump </vt:lpstr>
      <vt:lpstr>Freezing</vt:lpstr>
      <vt:lpstr>Training to Breaking the Freeze</vt:lpstr>
      <vt:lpstr>Act decisively, instantly</vt:lpstr>
      <vt:lpstr>I give you permission </vt:lpstr>
      <vt:lpstr>Afterwards</vt:lpstr>
      <vt:lpstr>Afterwards</vt:lpstr>
      <vt:lpstr>Keep in mind</vt:lpstr>
      <vt:lpstr>Training</vt:lpstr>
      <vt:lpstr>PowerPoint Presentation</vt:lpstr>
      <vt:lpstr>Thanks to:</vt:lpstr>
      <vt:lpstr>Questions?</vt:lpstr>
      <vt:lpstr>Thank You for your time and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Defense Concepts</dc:title>
  <dc:creator>Westen</dc:creator>
  <cp:lastModifiedBy>Westen Curry</cp:lastModifiedBy>
  <cp:revision>3</cp:revision>
  <dcterms:modified xsi:type="dcterms:W3CDTF">2015-10-07T05:46:36Z</dcterms:modified>
</cp:coreProperties>
</file>