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sldIdLst>
    <p:sldId id="256" r:id="rId2"/>
    <p:sldId id="261" r:id="rId3"/>
    <p:sldId id="257" r:id="rId4"/>
    <p:sldId id="260" r:id="rId5"/>
    <p:sldId id="258" r:id="rId6"/>
    <p:sldId id="259"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84" r:id="rId23"/>
    <p:sldId id="278" r:id="rId24"/>
    <p:sldId id="279" r:id="rId25"/>
    <p:sldId id="282" r:id="rId26"/>
    <p:sldId id="281" r:id="rId27"/>
    <p:sldId id="280"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1" d="100"/>
          <a:sy n="141" d="100"/>
        </p:scale>
        <p:origin x="-120"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5/30/13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5/30/13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5/30/13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5/30/13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5/30/13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5/30/13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5/30/13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5/30/13</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err="1" smtClean="0"/>
              <a:t>ShoshinAz.org</a:t>
            </a:r>
            <a:endParaRPr lang="en-US" dirty="0" smtClean="0"/>
          </a:p>
          <a:p>
            <a:r>
              <a:rPr lang="en-US" dirty="0" smtClean="0"/>
              <a:t>May 2013</a:t>
            </a:r>
            <a:endParaRPr lang="en-US" dirty="0"/>
          </a:p>
        </p:txBody>
      </p:sp>
      <p:sp>
        <p:nvSpPr>
          <p:cNvPr id="3" name="Title 2"/>
          <p:cNvSpPr>
            <a:spLocks noGrp="1"/>
          </p:cNvSpPr>
          <p:nvPr>
            <p:ph type="ctrTitle"/>
          </p:nvPr>
        </p:nvSpPr>
        <p:spPr>
          <a:xfrm>
            <a:off x="685800" y="1441182"/>
            <a:ext cx="7772400" cy="2036731"/>
          </a:xfrm>
        </p:spPr>
        <p:txBody>
          <a:bodyPr/>
          <a:lstStyle/>
          <a:p>
            <a:r>
              <a:rPr lang="en-US" sz="5400" dirty="0" smtClean="0"/>
              <a:t>Mindset</a:t>
            </a:r>
            <a:br>
              <a:rPr lang="en-US" sz="5400" dirty="0" smtClean="0"/>
            </a:br>
            <a:r>
              <a:rPr lang="en-US" dirty="0" smtClean="0"/>
              <a:t>improving skills &amp; outcomes</a:t>
            </a:r>
            <a:br>
              <a:rPr lang="en-US" dirty="0" smtClean="0"/>
            </a:br>
            <a:r>
              <a:rPr lang="en-US" sz="1800" dirty="0" smtClean="0"/>
              <a:t>Instructor’s workshop</a:t>
            </a:r>
            <a:endParaRPr lang="en-US" sz="1800" dirty="0"/>
          </a:p>
        </p:txBody>
      </p:sp>
      <p:sp>
        <p:nvSpPr>
          <p:cNvPr id="4" name="TextBox 3"/>
          <p:cNvSpPr txBox="1"/>
          <p:nvPr/>
        </p:nvSpPr>
        <p:spPr>
          <a:xfrm>
            <a:off x="2467822" y="2964463"/>
            <a:ext cx="2661494" cy="51345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6711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your mindset</a:t>
            </a:r>
            <a:endParaRPr lang="en-US" dirty="0"/>
          </a:p>
        </p:txBody>
      </p:sp>
      <p:sp>
        <p:nvSpPr>
          <p:cNvPr id="3" name="Content Placeholder 2"/>
          <p:cNvSpPr>
            <a:spLocks noGrp="1"/>
          </p:cNvSpPr>
          <p:nvPr>
            <p:ph sz="quarter" idx="13"/>
          </p:nvPr>
        </p:nvSpPr>
        <p:spPr/>
        <p:txBody>
          <a:bodyPr/>
          <a:lstStyle/>
          <a:p>
            <a:r>
              <a:rPr lang="en-US" dirty="0" smtClean="0"/>
              <a:t>Facing a challenge or something becomes difficult – stop and remind yourself to adopt a growth mindset</a:t>
            </a:r>
          </a:p>
          <a:p>
            <a:r>
              <a:rPr lang="en-US" dirty="0" smtClean="0"/>
              <a:t>It is tempting to create a world where you are perfect – we choose friends, partners, hire people who make us feel faultless. But how would you grow? Next time you are tempted to surround yourself with worshipers – go to church. In the rest of your life seek constructive criticism.</a:t>
            </a:r>
          </a:p>
          <a:p>
            <a:r>
              <a:rPr lang="en-US" dirty="0" smtClean="0"/>
              <a:t>Is there something in your past that you feel measures you?  A test score? A failure? A dishonest or callous act? Getting fired from a job? Feel the emotions and then put yourself in a growth mindset and ask yourself – ‘What can learn from this?’ ‘How can I use this as a basis for growth?’</a:t>
            </a:r>
            <a:endParaRPr lang="en-US" dirty="0"/>
          </a:p>
        </p:txBody>
      </p:sp>
    </p:spTree>
    <p:extLst>
      <p:ext uri="{BB962C8B-B14F-4D97-AF65-F5344CB8AC3E}">
        <p14:creationId xmlns:p14="http://schemas.microsoft.com/office/powerpoint/2010/main" val="347526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effort</a:t>
            </a:r>
            <a:endParaRPr lang="en-US" dirty="0"/>
          </a:p>
        </p:txBody>
      </p:sp>
      <p:sp>
        <p:nvSpPr>
          <p:cNvPr id="3" name="Content Placeholder 2"/>
          <p:cNvSpPr>
            <a:spLocks noGrp="1"/>
          </p:cNvSpPr>
          <p:nvPr>
            <p:ph sz="quarter" idx="13"/>
          </p:nvPr>
        </p:nvSpPr>
        <p:spPr/>
        <p:txBody>
          <a:bodyPr/>
          <a:lstStyle/>
          <a:p>
            <a:r>
              <a:rPr lang="en-US" dirty="0" smtClean="0"/>
              <a:t>JR H.S. were studied and found that fixed mindset students declined in their scores, while growth mindset students improved from the 6</a:t>
            </a:r>
            <a:r>
              <a:rPr lang="en-US" baseline="30000" dirty="0" smtClean="0"/>
              <a:t>th</a:t>
            </a:r>
            <a:r>
              <a:rPr lang="en-US" dirty="0" smtClean="0"/>
              <a:t> grade. Fixed mindset students tended to blame others – teacher doesn’t like me, etc. </a:t>
            </a:r>
          </a:p>
          <a:p>
            <a:r>
              <a:rPr lang="en-US" dirty="0" smtClean="0"/>
              <a:t>In the fixed mindset questions like “Am I smart or dumb? Am I good-looking or ugly?</a:t>
            </a:r>
            <a:r>
              <a:rPr lang="en-US" dirty="0"/>
              <a:t> </a:t>
            </a:r>
            <a:r>
              <a:rPr lang="en-US" dirty="0" smtClean="0"/>
              <a:t>Am I cool or nerdy? Am I a winner or a loser? No wonder these student mobilize their resources, not for learning, but to protect their egos. </a:t>
            </a:r>
          </a:p>
          <a:p>
            <a:endParaRPr lang="en-US" dirty="0"/>
          </a:p>
        </p:txBody>
      </p:sp>
      <p:pic>
        <p:nvPicPr>
          <p:cNvPr id="4" name="Picture 3"/>
          <p:cNvPicPr>
            <a:picLocks noChangeAspect="1"/>
          </p:cNvPicPr>
          <p:nvPr/>
        </p:nvPicPr>
        <p:blipFill>
          <a:blip r:embed="rId2"/>
          <a:stretch>
            <a:fillRect/>
          </a:stretch>
        </p:blipFill>
        <p:spPr>
          <a:xfrm>
            <a:off x="3413838" y="4180906"/>
            <a:ext cx="2332403" cy="1552108"/>
          </a:xfrm>
          <a:prstGeom prst="rect">
            <a:avLst/>
          </a:prstGeom>
        </p:spPr>
      </p:pic>
    </p:spTree>
    <p:extLst>
      <p:ext uri="{BB962C8B-B14F-4D97-AF65-F5344CB8AC3E}">
        <p14:creationId xmlns:p14="http://schemas.microsoft.com/office/powerpoint/2010/main" val="126935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a:t>
            </a:r>
            <a:endParaRPr lang="en-US" dirty="0"/>
          </a:p>
        </p:txBody>
      </p:sp>
      <p:sp>
        <p:nvSpPr>
          <p:cNvPr id="3" name="Content Placeholder 2"/>
          <p:cNvSpPr>
            <a:spLocks noGrp="1"/>
          </p:cNvSpPr>
          <p:nvPr>
            <p:ph sz="quarter" idx="13"/>
          </p:nvPr>
        </p:nvSpPr>
        <p:spPr/>
        <p:txBody>
          <a:bodyPr/>
          <a:lstStyle/>
          <a:p>
            <a:r>
              <a:rPr lang="en-US" dirty="0" smtClean="0"/>
              <a:t>Garfield H.S.’s famous teacher, Jaime Escalante (</a:t>
            </a:r>
            <a:r>
              <a:rPr lang="en-US" i="1" dirty="0" smtClean="0"/>
              <a:t>Stand and Deliver</a:t>
            </a:r>
            <a:r>
              <a:rPr lang="en-US" dirty="0" smtClean="0"/>
              <a:t>), looked at teaching his inner city Hispanic students college level calculus by asking the question: ‘how can I teach them? How can they best learn?’ Not ‘Can I teach them? Can they learn?’</a:t>
            </a:r>
          </a:p>
          <a:p>
            <a:r>
              <a:rPr lang="en-US" dirty="0" err="1" smtClean="0"/>
              <a:t>Marva</a:t>
            </a:r>
            <a:r>
              <a:rPr lang="en-US" dirty="0" smtClean="0"/>
              <a:t> Collins taught inner city second graders Aristotle, Aesop, Tolstoy, Shakespeare, Poe and Frost with exceptional results.</a:t>
            </a:r>
          </a:p>
          <a:p>
            <a:endParaRPr lang="en-US" dirty="0"/>
          </a:p>
          <a:p>
            <a:r>
              <a:rPr lang="en-US" dirty="0" smtClean="0"/>
              <a:t>Dr. Benjamin Bloom has researched learning and education studied 120 outstanding achievers – from scholars to Olympic swimmers to concert pianists. None showed great talent as children – until they were trained in earnest. Motivation and commitment were the determining factors. So how do YOU instill this in your students? </a:t>
            </a:r>
            <a:endParaRPr lang="en-US" dirty="0"/>
          </a:p>
        </p:txBody>
      </p:sp>
      <p:pic>
        <p:nvPicPr>
          <p:cNvPr id="4" name="Picture 3" descr="j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117" y="386082"/>
            <a:ext cx="1451819" cy="1031556"/>
          </a:xfrm>
          <a:prstGeom prst="rect">
            <a:avLst/>
          </a:prstGeom>
        </p:spPr>
      </p:pic>
      <p:pic>
        <p:nvPicPr>
          <p:cNvPr id="5" name="Picture 4"/>
          <p:cNvPicPr>
            <a:picLocks noChangeAspect="1"/>
          </p:cNvPicPr>
          <p:nvPr/>
        </p:nvPicPr>
        <p:blipFill>
          <a:blip r:embed="rId3"/>
          <a:stretch>
            <a:fillRect/>
          </a:stretch>
        </p:blipFill>
        <p:spPr>
          <a:xfrm>
            <a:off x="6916561" y="2846333"/>
            <a:ext cx="621511" cy="621511"/>
          </a:xfrm>
          <a:prstGeom prst="rect">
            <a:avLst/>
          </a:prstGeom>
        </p:spPr>
      </p:pic>
    </p:spTree>
    <p:extLst>
      <p:ext uri="{BB962C8B-B14F-4D97-AF65-F5344CB8AC3E}">
        <p14:creationId xmlns:p14="http://schemas.microsoft.com/office/powerpoint/2010/main" val="211587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Dangers of praise and positive labels</a:t>
            </a:r>
            <a:endParaRPr lang="en-US" dirty="0"/>
          </a:p>
        </p:txBody>
      </p:sp>
      <p:sp>
        <p:nvSpPr>
          <p:cNvPr id="3" name="Content Placeholder 2"/>
          <p:cNvSpPr>
            <a:spLocks noGrp="1"/>
          </p:cNvSpPr>
          <p:nvPr>
            <p:ph sz="quarter" idx="13"/>
          </p:nvPr>
        </p:nvSpPr>
        <p:spPr/>
        <p:txBody>
          <a:bodyPr/>
          <a:lstStyle/>
          <a:p>
            <a:r>
              <a:rPr lang="en-US" dirty="0" smtClean="0"/>
              <a:t>When praised for ability: ‘You must be smart because…’ ‘You are so talented… ‘</a:t>
            </a:r>
          </a:p>
          <a:p>
            <a:pPr lvl="1"/>
            <a:r>
              <a:rPr lang="en-US" dirty="0" smtClean="0"/>
              <a:t>The outcome was a strong tendency to give fixed mindset and long term students didn’t do well as they faced the challenges of normal schooling</a:t>
            </a:r>
          </a:p>
          <a:p>
            <a:pPr lvl="1"/>
            <a:r>
              <a:rPr lang="en-US" dirty="0" smtClean="0"/>
              <a:t>When given a choice they tended not to take the challenge of a new task – they didn’t want to expose their ‘talent’ to being measured. It was good now why risk being found out as not talented? </a:t>
            </a:r>
          </a:p>
          <a:p>
            <a:r>
              <a:rPr lang="en-US" dirty="0" smtClean="0"/>
              <a:t>When praised for effort… ‘Wow you got 8/10 – you must have studied really hard’. </a:t>
            </a:r>
          </a:p>
          <a:p>
            <a:pPr lvl="1"/>
            <a:r>
              <a:rPr lang="en-US" dirty="0" smtClean="0"/>
              <a:t>Praise for doing what it took to succeed – they did better in long run and with challenges. </a:t>
            </a:r>
          </a:p>
          <a:p>
            <a:pPr lvl="1"/>
            <a:r>
              <a:rPr lang="en-US" dirty="0" smtClean="0"/>
              <a:t>Enjoyed taking on new challenges</a:t>
            </a:r>
          </a:p>
        </p:txBody>
      </p:sp>
    </p:spTree>
    <p:extLst>
      <p:ext uri="{BB962C8B-B14F-4D97-AF65-F5344CB8AC3E}">
        <p14:creationId xmlns:p14="http://schemas.microsoft.com/office/powerpoint/2010/main" val="97587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your mindset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Think of how this applies to you</a:t>
            </a:r>
          </a:p>
          <a:p>
            <a:r>
              <a:rPr lang="en-US" dirty="0" smtClean="0"/>
              <a:t>Think of how labeling your </a:t>
            </a:r>
            <a:r>
              <a:rPr lang="en-US" dirty="0" smtClean="0"/>
              <a:t>students </a:t>
            </a:r>
            <a:r>
              <a:rPr lang="en-US" dirty="0" smtClean="0"/>
              <a:t>affects them</a:t>
            </a:r>
          </a:p>
          <a:p>
            <a:r>
              <a:rPr lang="en-US" dirty="0" smtClean="0"/>
              <a:t>Let go of this idea of ‘natural, or talented or smart’. They likely don</a:t>
            </a:r>
            <a:r>
              <a:rPr lang="fr-FR" dirty="0" smtClean="0"/>
              <a:t>’</a:t>
            </a:r>
            <a:r>
              <a:rPr lang="en-US" dirty="0" smtClean="0"/>
              <a:t>t exist:</a:t>
            </a:r>
          </a:p>
          <a:p>
            <a:pPr lvl="1"/>
            <a:r>
              <a:rPr lang="en-US" dirty="0" smtClean="0"/>
              <a:t>Michael Jordan, Kobe – first in the gym and last to leave</a:t>
            </a:r>
          </a:p>
          <a:p>
            <a:pPr lvl="2"/>
            <a:r>
              <a:rPr lang="en-US" dirty="0" smtClean="0"/>
              <a:t>Michael Jordan said “I have missed over 9,000 shots, lost almost 300 games and 26 times trusted to win the game at the end… but lost. You can be sure I went back to the gym each time and practiced that shot 100+ times. </a:t>
            </a:r>
          </a:p>
          <a:p>
            <a:pPr lvl="1"/>
            <a:r>
              <a:rPr lang="en-US" dirty="0" smtClean="0"/>
              <a:t>Babe Ruth –Started out as a pitcher who couldn’t hit. Only after years of batting practice did he find his swing. Despite </a:t>
            </a:r>
            <a:r>
              <a:rPr lang="en-US" dirty="0"/>
              <a:t>newspapers playing up his eating and drinking </a:t>
            </a:r>
            <a:r>
              <a:rPr lang="en-US" dirty="0" smtClean="0"/>
              <a:t>– he was in the gym for the winter prior to the 1925 season when he went off on a 6 year streak of 50 HR and 155 RBI. During this time he trained and ate more reasonable. </a:t>
            </a:r>
          </a:p>
          <a:p>
            <a:pPr lvl="1"/>
            <a:r>
              <a:rPr lang="en-US" dirty="0" smtClean="0"/>
              <a:t>Wilma Rudolph – fast won 3 gold medals in 1960 Olympic sprints – had polio as child</a:t>
            </a:r>
          </a:p>
        </p:txBody>
      </p:sp>
    </p:spTree>
    <p:extLst>
      <p:ext uri="{BB962C8B-B14F-4D97-AF65-F5344CB8AC3E}">
        <p14:creationId xmlns:p14="http://schemas.microsoft.com/office/powerpoint/2010/main" val="152199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Enron</a:t>
            </a:r>
            <a:endParaRPr lang="en-US" dirty="0"/>
          </a:p>
        </p:txBody>
      </p:sp>
      <p:sp>
        <p:nvSpPr>
          <p:cNvPr id="3" name="Content Placeholder 2"/>
          <p:cNvSpPr>
            <a:spLocks noGrp="1"/>
          </p:cNvSpPr>
          <p:nvPr>
            <p:ph sz="quarter" idx="13"/>
          </p:nvPr>
        </p:nvSpPr>
        <p:spPr/>
        <p:txBody>
          <a:bodyPr/>
          <a:lstStyle/>
          <a:p>
            <a:r>
              <a:rPr lang="en-US" dirty="0" err="1" smtClean="0"/>
              <a:t>Malcom</a:t>
            </a:r>
            <a:r>
              <a:rPr lang="en-US" dirty="0" smtClean="0"/>
              <a:t> </a:t>
            </a:r>
            <a:r>
              <a:rPr lang="en-US" dirty="0" err="1" smtClean="0"/>
              <a:t>Gladwell</a:t>
            </a:r>
            <a:r>
              <a:rPr lang="en-US" dirty="0" smtClean="0"/>
              <a:t> wrote ‘The talent mind set is the new orthodoxy of American management’. Recruit talent, pay them and how can you not succeed? 2001 Enron went belly up. </a:t>
            </a:r>
          </a:p>
          <a:p>
            <a:r>
              <a:rPr lang="en-US" dirty="0" smtClean="0"/>
              <a:t>There was study done at University of Hong Kong, where everything is in English, that looked at students who didn’t speak English well. Fix minded group were so worried about looking deficient that they did go to class or study. </a:t>
            </a:r>
          </a:p>
          <a:p>
            <a:r>
              <a:rPr lang="en-US" dirty="0" smtClean="0"/>
              <a:t>Remember praising talent over effort study. </a:t>
            </a:r>
          </a:p>
          <a:p>
            <a:r>
              <a:rPr lang="en-US" dirty="0" smtClean="0"/>
              <a:t>Study showed that Fixed minded students after everyone did poorly on a test – were asked to tell next group about it – they nearly all lied about their score. </a:t>
            </a:r>
          </a:p>
          <a:p>
            <a:r>
              <a:rPr lang="en-US" dirty="0" smtClean="0"/>
              <a:t>Now think about why Enron fell – they valued talent so folks were in fear of looking deficient so they didn’t produce. And when they didn’t produce they lied. </a:t>
            </a:r>
            <a:endParaRPr lang="en-US" dirty="0"/>
          </a:p>
        </p:txBody>
      </p:sp>
    </p:spTree>
    <p:extLst>
      <p:ext uri="{BB962C8B-B14F-4D97-AF65-F5344CB8AC3E}">
        <p14:creationId xmlns:p14="http://schemas.microsoft.com/office/powerpoint/2010/main" val="1857175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your mindset	</a:t>
            </a:r>
            <a:endParaRPr lang="en-US" dirty="0"/>
          </a:p>
        </p:txBody>
      </p:sp>
      <p:sp>
        <p:nvSpPr>
          <p:cNvPr id="3" name="Content Placeholder 2"/>
          <p:cNvSpPr>
            <a:spLocks noGrp="1"/>
          </p:cNvSpPr>
          <p:nvPr>
            <p:ph sz="quarter" idx="13"/>
          </p:nvPr>
        </p:nvSpPr>
        <p:spPr/>
        <p:txBody>
          <a:bodyPr/>
          <a:lstStyle/>
          <a:p>
            <a:r>
              <a:rPr lang="en-US" dirty="0" smtClean="0"/>
              <a:t>Do you hold talented folks back because your feel threatened? </a:t>
            </a:r>
          </a:p>
          <a:p>
            <a:r>
              <a:rPr lang="en-US" dirty="0" smtClean="0"/>
              <a:t>Does having power motivate you more than having students do well or even success? </a:t>
            </a:r>
          </a:p>
          <a:p>
            <a:r>
              <a:rPr lang="en-US" dirty="0" smtClean="0"/>
              <a:t>Do you surround yourself with ‘yes’ folks? </a:t>
            </a:r>
            <a:endParaRPr lang="en-US" dirty="0"/>
          </a:p>
          <a:p>
            <a:r>
              <a:rPr lang="en-US" dirty="0" smtClean="0"/>
              <a:t>Do you shy away from improving your skills? </a:t>
            </a:r>
          </a:p>
          <a:p>
            <a:r>
              <a:rPr lang="en-US" dirty="0" smtClean="0"/>
              <a:t>Do you know it all? </a:t>
            </a:r>
          </a:p>
          <a:p>
            <a:endParaRPr lang="en-US" dirty="0"/>
          </a:p>
          <a:p>
            <a:pPr marL="0" indent="0">
              <a:buNone/>
            </a:pPr>
            <a:r>
              <a:rPr lang="en-US" dirty="0" smtClean="0"/>
              <a:t>Then you are a fixed mind person – you can change. And you will do better, enjoy the process more and excel more often. </a:t>
            </a:r>
          </a:p>
        </p:txBody>
      </p:sp>
    </p:spTree>
    <p:extLst>
      <p:ext uri="{BB962C8B-B14F-4D97-AF65-F5344CB8AC3E}">
        <p14:creationId xmlns:p14="http://schemas.microsoft.com/office/powerpoint/2010/main" val="107829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sz="quarter" idx="13"/>
          </p:nvPr>
        </p:nvSpPr>
        <p:spPr/>
        <p:txBody>
          <a:bodyPr/>
          <a:lstStyle/>
          <a:p>
            <a:r>
              <a:rPr lang="en-US" dirty="0" smtClean="0"/>
              <a:t>By your words/actions are you saying…</a:t>
            </a:r>
          </a:p>
          <a:p>
            <a:pPr lvl="1"/>
            <a:r>
              <a:rPr lang="en-US" dirty="0" smtClean="0"/>
              <a:t>You have a permanent trait and I am judging you? </a:t>
            </a:r>
          </a:p>
          <a:p>
            <a:pPr marL="457200" lvl="1" indent="0">
              <a:buNone/>
            </a:pPr>
            <a:r>
              <a:rPr lang="en-US" dirty="0" smtClean="0"/>
              <a:t>OR You </a:t>
            </a:r>
            <a:r>
              <a:rPr lang="en-US" dirty="0" smtClean="0"/>
              <a:t>are a developing person and I am interested in your development? </a:t>
            </a:r>
          </a:p>
          <a:p>
            <a:r>
              <a:rPr lang="en-US" dirty="0" smtClean="0"/>
              <a:t>Don’t praise by..</a:t>
            </a:r>
          </a:p>
          <a:p>
            <a:pPr lvl="1"/>
            <a:r>
              <a:rPr lang="en-US" dirty="0" smtClean="0"/>
              <a:t>You learned so quickly! You are so smart!</a:t>
            </a:r>
          </a:p>
          <a:p>
            <a:pPr lvl="2"/>
            <a:r>
              <a:rPr lang="en-US" dirty="0" smtClean="0"/>
              <a:t>What student hears ‘if I don’t learn quickly I am not smart’</a:t>
            </a:r>
          </a:p>
          <a:p>
            <a:pPr lvl="1"/>
            <a:r>
              <a:rPr lang="en-US" dirty="0" smtClean="0"/>
              <a:t>Look at that kata – are you the next Brian Combo!? Or what! </a:t>
            </a:r>
          </a:p>
          <a:p>
            <a:pPr lvl="2"/>
            <a:r>
              <a:rPr lang="en-US" dirty="0" smtClean="0"/>
              <a:t>I shouldn’t try or they will see I am not BC</a:t>
            </a:r>
          </a:p>
          <a:p>
            <a:pPr lvl="1"/>
            <a:r>
              <a:rPr lang="en-US" dirty="0" smtClean="0"/>
              <a:t>You are brilliant, you got an a ‘A’ without studying!</a:t>
            </a:r>
          </a:p>
          <a:p>
            <a:pPr lvl="2"/>
            <a:r>
              <a:rPr lang="en-US" dirty="0" smtClean="0"/>
              <a:t>I better not study or I won’t be smart. </a:t>
            </a:r>
          </a:p>
          <a:p>
            <a:pPr lvl="1"/>
            <a:endParaRPr lang="en-US" dirty="0"/>
          </a:p>
        </p:txBody>
      </p:sp>
    </p:spTree>
    <p:extLst>
      <p:ext uri="{BB962C8B-B14F-4D97-AF65-F5344CB8AC3E}">
        <p14:creationId xmlns:p14="http://schemas.microsoft.com/office/powerpoint/2010/main" val="360213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a:t>
            </a:r>
            <a:endParaRPr lang="en-US" dirty="0"/>
          </a:p>
        </p:txBody>
      </p:sp>
      <p:sp>
        <p:nvSpPr>
          <p:cNvPr id="3" name="Content Placeholder 2"/>
          <p:cNvSpPr>
            <a:spLocks noGrp="1"/>
          </p:cNvSpPr>
          <p:nvPr>
            <p:ph sz="quarter" idx="13"/>
          </p:nvPr>
        </p:nvSpPr>
        <p:spPr/>
        <p:txBody>
          <a:bodyPr/>
          <a:lstStyle/>
          <a:p>
            <a:r>
              <a:rPr lang="en-US" dirty="0" smtClean="0"/>
              <a:t>Praise by saying…</a:t>
            </a:r>
          </a:p>
          <a:p>
            <a:pPr lvl="1"/>
            <a:r>
              <a:rPr lang="en-US" dirty="0" smtClean="0"/>
              <a:t>I can see you have been working intensely on this technique.</a:t>
            </a:r>
          </a:p>
          <a:p>
            <a:pPr lvl="1"/>
            <a:r>
              <a:rPr lang="en-US" dirty="0" smtClean="0"/>
              <a:t>Wow, it took you a bit but you worked thru this kata and never quit! Great effort and now you kata has really improved!</a:t>
            </a:r>
          </a:p>
          <a:p>
            <a:pPr lvl="1"/>
            <a:r>
              <a:rPr lang="en-US" dirty="0" smtClean="0"/>
              <a:t>Your homework was long and involved – I am impressed by how you concentrated and finished it!</a:t>
            </a:r>
          </a:p>
          <a:p>
            <a:pPr lvl="1"/>
            <a:r>
              <a:rPr lang="en-US" dirty="0" smtClean="0"/>
              <a:t>That passion and training you put into that kata really make me feel joyful.</a:t>
            </a:r>
            <a:endParaRPr lang="en-US" dirty="0"/>
          </a:p>
        </p:txBody>
      </p:sp>
    </p:spTree>
    <p:extLst>
      <p:ext uri="{BB962C8B-B14F-4D97-AF65-F5344CB8AC3E}">
        <p14:creationId xmlns:p14="http://schemas.microsoft.com/office/powerpoint/2010/main" val="2850759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about failure</a:t>
            </a:r>
            <a:endParaRPr lang="en-US" dirty="0"/>
          </a:p>
        </p:txBody>
      </p:sp>
      <p:sp>
        <p:nvSpPr>
          <p:cNvPr id="3" name="Content Placeholder 2"/>
          <p:cNvSpPr>
            <a:spLocks noGrp="1"/>
          </p:cNvSpPr>
          <p:nvPr>
            <p:ph sz="quarter" idx="13"/>
          </p:nvPr>
        </p:nvSpPr>
        <p:spPr/>
        <p:txBody>
          <a:bodyPr/>
          <a:lstStyle/>
          <a:p>
            <a:r>
              <a:rPr lang="en-US" dirty="0" smtClean="0"/>
              <a:t>10 </a:t>
            </a:r>
            <a:r>
              <a:rPr lang="en-US" dirty="0" err="1" smtClean="0"/>
              <a:t>yo</a:t>
            </a:r>
            <a:r>
              <a:rPr lang="en-US" dirty="0" smtClean="0"/>
              <a:t> Bob, who loves SR and hopes to be a </a:t>
            </a:r>
            <a:r>
              <a:rPr lang="en-US" dirty="0" err="1" smtClean="0"/>
              <a:t>shodan</a:t>
            </a:r>
            <a:r>
              <a:rPr lang="en-US" dirty="0" smtClean="0"/>
              <a:t> one day, fails his blue belt test… you should..</a:t>
            </a:r>
          </a:p>
          <a:p>
            <a:pPr lvl="1"/>
            <a:r>
              <a:rPr lang="en-US" dirty="0" smtClean="0"/>
              <a:t>1. tell her you thought she was the best</a:t>
            </a:r>
          </a:p>
          <a:p>
            <a:pPr lvl="1"/>
            <a:r>
              <a:rPr lang="en-US" dirty="0" smtClean="0"/>
              <a:t>2. tell her the belt was rightfully hers</a:t>
            </a:r>
          </a:p>
          <a:p>
            <a:pPr lvl="1"/>
            <a:r>
              <a:rPr lang="en-US" dirty="0" smtClean="0"/>
              <a:t>3. Reassure her that martial arts is not that important</a:t>
            </a:r>
          </a:p>
          <a:p>
            <a:pPr lvl="1"/>
            <a:r>
              <a:rPr lang="en-US" dirty="0" smtClean="0"/>
              <a:t>4. Tell her she has the ability and will pass next time</a:t>
            </a:r>
          </a:p>
          <a:p>
            <a:pPr lvl="1"/>
            <a:r>
              <a:rPr lang="en-US" dirty="0" smtClean="0"/>
              <a:t>5. Tell her she didn’t do well enough today to pass – ‘I know the feeling for I too have failed many times but what are the 3 things you could have done better’ – you might guide Bob to have better attendance and concentrate a bit more in class – ‘what are 3 things you did well?’ ‘So lets just improve the 3 weaknesses and keep the 3 strengths and YOU will get better – this is how we learn! I always find it exciting when I have an opportunity to learn and improve!’ </a:t>
            </a:r>
            <a:endParaRPr lang="en-US" dirty="0"/>
          </a:p>
        </p:txBody>
      </p:sp>
      <p:pic>
        <p:nvPicPr>
          <p:cNvPr id="4" name="Picture 3"/>
          <p:cNvPicPr>
            <a:picLocks noChangeAspect="1"/>
          </p:cNvPicPr>
          <p:nvPr/>
        </p:nvPicPr>
        <p:blipFill>
          <a:blip r:embed="rId2"/>
          <a:stretch>
            <a:fillRect/>
          </a:stretch>
        </p:blipFill>
        <p:spPr>
          <a:xfrm>
            <a:off x="8057131" y="143280"/>
            <a:ext cx="954538" cy="1274358"/>
          </a:xfrm>
          <a:prstGeom prst="rect">
            <a:avLst/>
          </a:prstGeom>
        </p:spPr>
      </p:pic>
    </p:spTree>
    <p:extLst>
      <p:ext uri="{BB962C8B-B14F-4D97-AF65-F5344CB8AC3E}">
        <p14:creationId xmlns:p14="http://schemas.microsoft.com/office/powerpoint/2010/main" val="170663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a quiz</a:t>
            </a:r>
            <a:endParaRPr lang="en-US" dirty="0"/>
          </a:p>
        </p:txBody>
      </p:sp>
      <p:sp>
        <p:nvSpPr>
          <p:cNvPr id="3" name="Content Placeholder 2"/>
          <p:cNvSpPr>
            <a:spLocks noGrp="1"/>
          </p:cNvSpPr>
          <p:nvPr>
            <p:ph sz="quarter" idx="13"/>
          </p:nvPr>
        </p:nvSpPr>
        <p:spPr/>
        <p:txBody>
          <a:bodyPr/>
          <a:lstStyle/>
          <a:p>
            <a:pPr marL="0" indent="0">
              <a:buNone/>
            </a:pPr>
            <a:r>
              <a:rPr lang="en-US" dirty="0"/>
              <a:t>Even the sharpest minds can be fooled. </a:t>
            </a:r>
          </a:p>
          <a:p>
            <a:pPr marL="0" indent="0">
              <a:buNone/>
            </a:pPr>
            <a:r>
              <a:rPr lang="en-US" dirty="0" smtClean="0"/>
              <a:t> </a:t>
            </a:r>
            <a:r>
              <a:rPr lang="en-US" dirty="0"/>
              <a:t>There are certain things that the </a:t>
            </a:r>
            <a:endParaRPr lang="en-US" dirty="0" smtClean="0"/>
          </a:p>
          <a:p>
            <a:pPr marL="0" indent="0">
              <a:buNone/>
            </a:pPr>
            <a:r>
              <a:rPr lang="en-US" dirty="0" smtClean="0"/>
              <a:t>the </a:t>
            </a:r>
            <a:r>
              <a:rPr lang="en-US" dirty="0"/>
              <a:t>average reader will overlook. Even</a:t>
            </a:r>
          </a:p>
          <a:p>
            <a:pPr marL="0" indent="0">
              <a:buNone/>
            </a:pPr>
            <a:r>
              <a:rPr lang="en-US" dirty="0"/>
              <a:t>if you are paying extra attention, you</a:t>
            </a:r>
          </a:p>
          <a:p>
            <a:pPr marL="0" indent="0">
              <a:buNone/>
            </a:pPr>
            <a:r>
              <a:rPr lang="en-US" dirty="0"/>
              <a:t>you may not notice simple mistakes.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Memorize the above</a:t>
            </a:r>
            <a:r>
              <a:rPr lang="en-US" dirty="0"/>
              <a:t> </a:t>
            </a:r>
            <a:r>
              <a:rPr lang="en-US" dirty="0" smtClean="0"/>
              <a:t>– no talking please. </a:t>
            </a:r>
            <a:endParaRPr lang="en-US" dirty="0"/>
          </a:p>
        </p:txBody>
      </p:sp>
    </p:spTree>
    <p:extLst>
      <p:ext uri="{BB962C8B-B14F-4D97-AF65-F5344CB8AC3E}">
        <p14:creationId xmlns:p14="http://schemas.microsoft.com/office/powerpoint/2010/main" val="378437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 about failure</a:t>
            </a:r>
            <a:endParaRPr lang="en-US" dirty="0"/>
          </a:p>
        </p:txBody>
      </p:sp>
      <p:sp>
        <p:nvSpPr>
          <p:cNvPr id="3" name="Content Placeholder 2"/>
          <p:cNvSpPr>
            <a:spLocks noGrp="1"/>
          </p:cNvSpPr>
          <p:nvPr>
            <p:ph sz="quarter" idx="13"/>
          </p:nvPr>
        </p:nvSpPr>
        <p:spPr/>
        <p:txBody>
          <a:bodyPr/>
          <a:lstStyle/>
          <a:p>
            <a:r>
              <a:rPr lang="en-US" dirty="0" smtClean="0"/>
              <a:t>Too often in US there is the feeling we have to protect the student from failure, keep their self esteem no matter what and thus they never learn to deal with it, rather than to see it as a mistake to learn from and not who they are. </a:t>
            </a:r>
          </a:p>
          <a:p>
            <a:pPr lvl="1"/>
            <a:r>
              <a:rPr lang="en-US" dirty="0" smtClean="0"/>
              <a:t>1. very insincere – Bob knows he is not the best – what does this teach Bob? </a:t>
            </a:r>
          </a:p>
          <a:p>
            <a:pPr lvl="1"/>
            <a:r>
              <a:rPr lang="en-US" dirty="0" smtClean="0"/>
              <a:t>2. she was robbed – place the blame on others, is this a good thing? </a:t>
            </a:r>
          </a:p>
          <a:p>
            <a:pPr lvl="1"/>
            <a:r>
              <a:rPr lang="en-US" dirty="0" smtClean="0"/>
              <a:t>3. devalue something if you don’t get it right quickly?</a:t>
            </a:r>
          </a:p>
          <a:p>
            <a:pPr lvl="1"/>
            <a:r>
              <a:rPr lang="en-US" dirty="0" smtClean="0"/>
              <a:t>4. does ability take you where you want to go? </a:t>
            </a:r>
          </a:p>
          <a:p>
            <a:pPr lvl="1"/>
            <a:r>
              <a:rPr lang="en-US" dirty="0" smtClean="0"/>
              <a:t>5. seems cold hearted but really it encourages Bob to learn to work thru failures and see them as part of the learning process. They key is to develop the growth mindset. One needs to let the student find their way thru challenges – but with guidance not doing it for them. </a:t>
            </a:r>
            <a:endParaRPr lang="en-US" dirty="0"/>
          </a:p>
        </p:txBody>
      </p:sp>
    </p:spTree>
    <p:extLst>
      <p:ext uri="{BB962C8B-B14F-4D97-AF65-F5344CB8AC3E}">
        <p14:creationId xmlns:p14="http://schemas.microsoft.com/office/powerpoint/2010/main" val="361217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students label themselves</a:t>
            </a:r>
            <a:endParaRPr lang="en-US" dirty="0"/>
          </a:p>
        </p:txBody>
      </p:sp>
      <p:sp>
        <p:nvSpPr>
          <p:cNvPr id="3" name="Content Placeholder 2"/>
          <p:cNvSpPr>
            <a:spLocks noGrp="1"/>
          </p:cNvSpPr>
          <p:nvPr>
            <p:ph sz="quarter" idx="13"/>
          </p:nvPr>
        </p:nvSpPr>
        <p:spPr/>
        <p:txBody>
          <a:bodyPr/>
          <a:lstStyle/>
          <a:p>
            <a:r>
              <a:rPr lang="en-US" dirty="0" smtClean="0"/>
              <a:t>Bob, after falling over trying to do a spinning back kick: “I am so clumsy and uncoordinated!”</a:t>
            </a:r>
          </a:p>
          <a:p>
            <a:r>
              <a:rPr lang="en-US" dirty="0" smtClean="0"/>
              <a:t>Sensei: “What do we say when we fall?” </a:t>
            </a:r>
          </a:p>
          <a:p>
            <a:r>
              <a:rPr lang="en-US" dirty="0" smtClean="0"/>
              <a:t>Bob: “7 times down 8 times up!” </a:t>
            </a:r>
          </a:p>
          <a:p>
            <a:r>
              <a:rPr lang="en-US" dirty="0" smtClean="0"/>
              <a:t>Sensei: “if you spill some milk what do you say”</a:t>
            </a:r>
          </a:p>
          <a:p>
            <a:r>
              <a:rPr lang="en-US" dirty="0" smtClean="0"/>
              <a:t>Bob: “clean it up and move on”</a:t>
            </a:r>
          </a:p>
          <a:p>
            <a:endParaRPr lang="en-US" dirty="0"/>
          </a:p>
          <a:p>
            <a:r>
              <a:rPr lang="en-US" dirty="0" smtClean="0"/>
              <a:t>This are good things to teach ahead of time so you can refer to them.  </a:t>
            </a:r>
          </a:p>
          <a:p>
            <a:endParaRPr lang="en-US" dirty="0"/>
          </a:p>
        </p:txBody>
      </p:sp>
    </p:spTree>
    <p:extLst>
      <p:ext uri="{BB962C8B-B14F-4D97-AF65-F5344CB8AC3E}">
        <p14:creationId xmlns:p14="http://schemas.microsoft.com/office/powerpoint/2010/main" val="95603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mindset</a:t>
            </a:r>
            <a:endParaRPr lang="en-US" dirty="0"/>
          </a:p>
        </p:txBody>
      </p:sp>
      <p:sp>
        <p:nvSpPr>
          <p:cNvPr id="3" name="Content Placeholder 2"/>
          <p:cNvSpPr>
            <a:spLocks noGrp="1"/>
          </p:cNvSpPr>
          <p:nvPr>
            <p:ph sz="quarter" idx="13"/>
          </p:nvPr>
        </p:nvSpPr>
        <p:spPr/>
        <p:txBody>
          <a:bodyPr/>
          <a:lstStyle/>
          <a:p>
            <a:r>
              <a:rPr lang="en-US" dirty="0" smtClean="0"/>
              <a:t>The fixed mindset: create a cloak of specialness to that is really a suit of armor built to make them feel safe, strong and worthy as children. While it offers some protection early on, later it constricts growth, sends them off to self defeating battles and cuts them off from satisfying relationships. </a:t>
            </a:r>
          </a:p>
          <a:p>
            <a:r>
              <a:rPr lang="en-US" dirty="0" smtClean="0"/>
              <a:t>Consider asking yourself each day at dinner – What did  I learn today? What mistakes did I make that I can learn from? Where did I put in good effort? What new strategies can I use to be more prepared next time? </a:t>
            </a:r>
          </a:p>
          <a:p>
            <a:r>
              <a:rPr lang="en-US" dirty="0" smtClean="0"/>
              <a:t>What if you studied to learn it – not just past the test? </a:t>
            </a:r>
            <a:endParaRPr lang="en-US" dirty="0"/>
          </a:p>
        </p:txBody>
      </p:sp>
    </p:spTree>
    <p:extLst>
      <p:ext uri="{BB962C8B-B14F-4D97-AF65-F5344CB8AC3E}">
        <p14:creationId xmlns:p14="http://schemas.microsoft.com/office/powerpoint/2010/main" val="202334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teachers</a:t>
            </a:r>
            <a:endParaRPr lang="en-US" dirty="0"/>
          </a:p>
        </p:txBody>
      </p:sp>
      <p:sp>
        <p:nvSpPr>
          <p:cNvPr id="3" name="Content Placeholder 2"/>
          <p:cNvSpPr>
            <a:spLocks noGrp="1"/>
          </p:cNvSpPr>
          <p:nvPr>
            <p:ph sz="quarter" idx="13"/>
          </p:nvPr>
        </p:nvSpPr>
        <p:spPr/>
        <p:txBody>
          <a:bodyPr/>
          <a:lstStyle/>
          <a:p>
            <a:r>
              <a:rPr lang="en-US" dirty="0" smtClean="0"/>
              <a:t>Believe in the growth of the student and are fascinated with the process of learning. </a:t>
            </a:r>
          </a:p>
          <a:p>
            <a:r>
              <a:rPr lang="en-US" dirty="0" smtClean="0"/>
              <a:t>Strive to teach all their students – find a way to get them to love learning</a:t>
            </a:r>
          </a:p>
          <a:p>
            <a:pPr lvl="1"/>
            <a:r>
              <a:rPr lang="en-US" dirty="0" smtClean="0"/>
              <a:t>I care for you, even if you don’t care for yourself </a:t>
            </a:r>
          </a:p>
          <a:p>
            <a:r>
              <a:rPr lang="en-US" dirty="0" smtClean="0"/>
              <a:t>Set high standards – then help them get there</a:t>
            </a:r>
          </a:p>
          <a:p>
            <a:pPr lvl="1"/>
            <a:r>
              <a:rPr lang="en-US" dirty="0" smtClean="0"/>
              <a:t>Challenge and nurture</a:t>
            </a:r>
          </a:p>
          <a:p>
            <a:r>
              <a:rPr lang="en-US" dirty="0" smtClean="0"/>
              <a:t>Tend to leave little to chance – plan and plan some more – how to create that spark, how can we learn more efficiently – it takes energy and passion</a:t>
            </a:r>
          </a:p>
          <a:p>
            <a:r>
              <a:rPr lang="en-US" dirty="0" smtClean="0"/>
              <a:t>Are truthful/ honest – let them know where they stand and then take them to next step</a:t>
            </a:r>
          </a:p>
          <a:p>
            <a:r>
              <a:rPr lang="en-US" dirty="0" smtClean="0"/>
              <a:t>Are pretty simple – Coach John Wooden: ‘Full preparation, full effort before the game’. Afterwards ‘Did I make my best effort?’ You can give coach’s essence. </a:t>
            </a:r>
          </a:p>
          <a:p>
            <a:r>
              <a:rPr lang="en-US" dirty="0" smtClean="0"/>
              <a:t>Prepare students for life. (creating a growth mindset is a big part of that)</a:t>
            </a:r>
          </a:p>
          <a:p>
            <a:endParaRPr lang="en-US" dirty="0"/>
          </a:p>
        </p:txBody>
      </p:sp>
    </p:spTree>
    <p:extLst>
      <p:ext uri="{BB962C8B-B14F-4D97-AF65-F5344CB8AC3E}">
        <p14:creationId xmlns:p14="http://schemas.microsoft.com/office/powerpoint/2010/main" val="9874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who won’t try	</a:t>
            </a:r>
            <a:endParaRPr lang="en-US" dirty="0"/>
          </a:p>
        </p:txBody>
      </p:sp>
      <p:sp>
        <p:nvSpPr>
          <p:cNvPr id="3" name="Content Placeholder 2"/>
          <p:cNvSpPr>
            <a:spLocks noGrp="1"/>
          </p:cNvSpPr>
          <p:nvPr>
            <p:ph sz="quarter" idx="13"/>
          </p:nvPr>
        </p:nvSpPr>
        <p:spPr/>
        <p:txBody>
          <a:bodyPr/>
          <a:lstStyle/>
          <a:p>
            <a:r>
              <a:rPr lang="en-US" dirty="0" smtClean="0"/>
              <a:t>Sensei: I am not going to let you give up – you lean against the wall and do nothing – you will end up leaning on someone your whole life… You have too much potential inside of you – help me help you let it out.</a:t>
            </a:r>
          </a:p>
          <a:p>
            <a:endParaRPr lang="en-US" dirty="0"/>
          </a:p>
          <a:p>
            <a:r>
              <a:rPr lang="en-US" dirty="0" smtClean="0"/>
              <a:t>Student on phone to mother: Sensei wanted me to call you to pick me up – says in this school we learn, we don’t fool around. </a:t>
            </a:r>
          </a:p>
          <a:p>
            <a:endParaRPr lang="en-US" dirty="0"/>
          </a:p>
          <a:p>
            <a:r>
              <a:rPr lang="en-US" dirty="0" smtClean="0"/>
              <a:t>Find a way to connect them to the task at hand. </a:t>
            </a:r>
          </a:p>
          <a:p>
            <a:endParaRPr lang="en-US" dirty="0"/>
          </a:p>
          <a:p>
            <a:endParaRPr lang="en-US" dirty="0"/>
          </a:p>
        </p:txBody>
      </p:sp>
    </p:spTree>
    <p:extLst>
      <p:ext uri="{BB962C8B-B14F-4D97-AF65-F5344CB8AC3E}">
        <p14:creationId xmlns:p14="http://schemas.microsoft.com/office/powerpoint/2010/main" val="218772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got rough feedback</a:t>
            </a:r>
            <a:endParaRPr lang="en-US" dirty="0"/>
          </a:p>
        </p:txBody>
      </p:sp>
      <p:sp>
        <p:nvSpPr>
          <p:cNvPr id="3" name="Content Placeholder 2"/>
          <p:cNvSpPr>
            <a:spLocks noGrp="1"/>
          </p:cNvSpPr>
          <p:nvPr>
            <p:ph sz="quarter" idx="13"/>
          </p:nvPr>
        </p:nvSpPr>
        <p:spPr/>
        <p:txBody>
          <a:bodyPr/>
          <a:lstStyle/>
          <a:p>
            <a:r>
              <a:rPr lang="en-US" dirty="0" smtClean="0"/>
              <a:t>Student: SMS gave me 2 pages of criticism after my </a:t>
            </a:r>
            <a:r>
              <a:rPr lang="en-US" dirty="0" err="1" smtClean="0"/>
              <a:t>shodan</a:t>
            </a:r>
            <a:r>
              <a:rPr lang="en-US" dirty="0" smtClean="0"/>
              <a:t> video. I don’t feel motivated to work on it. </a:t>
            </a:r>
          </a:p>
          <a:p>
            <a:r>
              <a:rPr lang="en-US" dirty="0" smtClean="0"/>
              <a:t>Sensei: SMS job after a video is to tell you what you need to correct to pass your </a:t>
            </a:r>
            <a:r>
              <a:rPr lang="en-US" dirty="0" err="1" smtClean="0"/>
              <a:t>shodan</a:t>
            </a:r>
            <a:r>
              <a:rPr lang="en-US" dirty="0" smtClean="0"/>
              <a:t> test – that is his job. Your job is to learn from the critique and make your performance better! </a:t>
            </a:r>
            <a:endParaRPr lang="en-US" dirty="0"/>
          </a:p>
          <a:p>
            <a:endParaRPr lang="en-US" dirty="0" smtClean="0"/>
          </a:p>
          <a:p>
            <a:r>
              <a:rPr lang="en-US" dirty="0" smtClean="0"/>
              <a:t>Sensei: remember if being a </a:t>
            </a:r>
            <a:r>
              <a:rPr lang="en-US" dirty="0" err="1" smtClean="0"/>
              <a:t>shodan</a:t>
            </a:r>
            <a:r>
              <a:rPr lang="en-US" dirty="0" smtClean="0"/>
              <a:t> means you are better person then I am a much better person than Mother Teresa – cause I can take her no </a:t>
            </a:r>
            <a:r>
              <a:rPr lang="en-US" dirty="0" err="1" smtClean="0"/>
              <a:t>problemo</a:t>
            </a:r>
            <a:r>
              <a:rPr lang="en-US" dirty="0" smtClean="0"/>
              <a:t>! (drive your elbow into your hand for emphasis!)</a:t>
            </a:r>
            <a:endParaRPr lang="en-US" dirty="0"/>
          </a:p>
        </p:txBody>
      </p:sp>
    </p:spTree>
    <p:extLst>
      <p:ext uri="{BB962C8B-B14F-4D97-AF65-F5344CB8AC3E}">
        <p14:creationId xmlns:p14="http://schemas.microsoft.com/office/powerpoint/2010/main" val="251779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Pursue your dreams</a:t>
            </a:r>
            <a:endParaRPr lang="en-US" dirty="0"/>
          </a:p>
        </p:txBody>
      </p:sp>
      <p:sp>
        <p:nvSpPr>
          <p:cNvPr id="3" name="Content Placeholder 2"/>
          <p:cNvSpPr>
            <a:spLocks noGrp="1"/>
          </p:cNvSpPr>
          <p:nvPr>
            <p:ph sz="quarter" idx="13"/>
          </p:nvPr>
        </p:nvSpPr>
        <p:spPr/>
        <p:txBody>
          <a:bodyPr/>
          <a:lstStyle/>
          <a:p>
            <a:r>
              <a:rPr lang="en-US" dirty="0" smtClean="0"/>
              <a:t>Mixed mindset: “Don’t do it. Don’t </a:t>
            </a:r>
            <a:r>
              <a:rPr lang="en-US" dirty="0" smtClean="0"/>
              <a:t>start a dojo. </a:t>
            </a:r>
            <a:r>
              <a:rPr lang="en-US" dirty="0" smtClean="0"/>
              <a:t>Don’t share your </a:t>
            </a:r>
            <a:r>
              <a:rPr lang="en-US" dirty="0" smtClean="0"/>
              <a:t>knowledge with others. </a:t>
            </a:r>
            <a:r>
              <a:rPr lang="en-US" dirty="0" smtClean="0"/>
              <a:t>It isn’t worth the risk – what if they don’t like it or what if you don’t do well? Your dreams </a:t>
            </a:r>
            <a:r>
              <a:rPr lang="en-US" dirty="0" smtClean="0"/>
              <a:t>of being a great martial artist will be destroyed”</a:t>
            </a:r>
            <a:endParaRPr lang="en-US" dirty="0" smtClean="0"/>
          </a:p>
          <a:p>
            <a:r>
              <a:rPr lang="en-US" dirty="0" smtClean="0"/>
              <a:t>Growth mindset: “Go for it. Take a chance on </a:t>
            </a:r>
            <a:r>
              <a:rPr lang="en-US" dirty="0" smtClean="0"/>
              <a:t>starting a </a:t>
            </a:r>
            <a:r>
              <a:rPr lang="en-US" dirty="0" smtClean="0"/>
              <a:t>class – it will move you toward your </a:t>
            </a:r>
            <a:r>
              <a:rPr lang="en-US" dirty="0" smtClean="0"/>
              <a:t>dreams. </a:t>
            </a:r>
            <a:r>
              <a:rPr lang="en-US" dirty="0" smtClean="0"/>
              <a:t>Make it happen!”</a:t>
            </a:r>
          </a:p>
          <a:p>
            <a:endParaRPr lang="en-US" dirty="0"/>
          </a:p>
          <a:p>
            <a:r>
              <a:rPr lang="en-US" dirty="0" smtClean="0"/>
              <a:t>Research shows that your brain is like a muscle – it changes and gets stronger as you use it and challenge it. Things that were once hard to you (tying your shoe, multiplication, or </a:t>
            </a:r>
            <a:r>
              <a:rPr lang="en-US" dirty="0" err="1" smtClean="0"/>
              <a:t>yoko</a:t>
            </a:r>
            <a:r>
              <a:rPr lang="en-US" dirty="0" smtClean="0"/>
              <a:t> </a:t>
            </a:r>
            <a:r>
              <a:rPr lang="en-US" dirty="0" err="1" smtClean="0"/>
              <a:t>geri</a:t>
            </a:r>
            <a:r>
              <a:rPr lang="en-US" dirty="0" smtClean="0"/>
              <a:t>) are now easy. All things are like this IF you put the effort and passion into it. IF you focus on the learning. </a:t>
            </a:r>
            <a:endParaRPr lang="en-US" dirty="0"/>
          </a:p>
        </p:txBody>
      </p:sp>
    </p:spTree>
    <p:extLst>
      <p:ext uri="{BB962C8B-B14F-4D97-AF65-F5344CB8AC3E}">
        <p14:creationId xmlns:p14="http://schemas.microsoft.com/office/powerpoint/2010/main" val="3728754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 your Mindset </a:t>
            </a:r>
            <a:endParaRPr lang="en-US" dirty="0"/>
          </a:p>
        </p:txBody>
      </p:sp>
      <p:sp>
        <p:nvSpPr>
          <p:cNvPr id="3" name="Content Placeholder 2"/>
          <p:cNvSpPr>
            <a:spLocks noGrp="1"/>
          </p:cNvSpPr>
          <p:nvPr>
            <p:ph sz="quarter" idx="13"/>
          </p:nvPr>
        </p:nvSpPr>
        <p:spPr/>
        <p:txBody>
          <a:bodyPr/>
          <a:lstStyle/>
          <a:p>
            <a:r>
              <a:rPr lang="en-US" dirty="0" smtClean="0"/>
              <a:t>Teach them you care about student as a developing person</a:t>
            </a:r>
          </a:p>
          <a:p>
            <a:r>
              <a:rPr lang="en-US" dirty="0" smtClean="0"/>
              <a:t>Praise the effort, the process, the good choices and strategies to learn. </a:t>
            </a:r>
          </a:p>
          <a:p>
            <a:r>
              <a:rPr lang="en-US" dirty="0" smtClean="0"/>
              <a:t>Be aware of how you respond when things don’t go well.</a:t>
            </a:r>
          </a:p>
          <a:p>
            <a:pPr lvl="1"/>
            <a:r>
              <a:rPr lang="en-US" dirty="0" smtClean="0"/>
              <a:t>Say ‘No’ but lead to ‘YES!’</a:t>
            </a:r>
          </a:p>
          <a:p>
            <a:r>
              <a:rPr lang="en-US" dirty="0" smtClean="0"/>
              <a:t>Lowering standards doesn’t improve self –esteem, it just creates poorly instructed students who feel entitled</a:t>
            </a:r>
          </a:p>
          <a:p>
            <a:r>
              <a:rPr lang="en-US" dirty="0" smtClean="0"/>
              <a:t>Strive for good effort and commitment from your students</a:t>
            </a:r>
          </a:p>
          <a:p>
            <a:r>
              <a:rPr lang="en-US" dirty="0" smtClean="0"/>
              <a:t>Understand you mindset determines how you feel about an outcome and what you will do about it. It gives a framework of how you approach life.</a:t>
            </a:r>
          </a:p>
        </p:txBody>
      </p:sp>
    </p:spTree>
    <p:extLst>
      <p:ext uri="{BB962C8B-B14F-4D97-AF65-F5344CB8AC3E}">
        <p14:creationId xmlns:p14="http://schemas.microsoft.com/office/powerpoint/2010/main" val="263022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147"/>
            <a:ext cx="7924800" cy="594487"/>
          </a:xfrm>
        </p:spPr>
        <p:txBody>
          <a:bodyPr/>
          <a:lstStyle/>
          <a:p>
            <a:pPr algn="ctr"/>
            <a:r>
              <a:rPr lang="en-US" dirty="0" smtClean="0"/>
              <a:t>So what will your mindset be? </a:t>
            </a:r>
            <a:endParaRPr lang="en-US" dirty="0"/>
          </a:p>
        </p:txBody>
      </p:sp>
      <p:pic>
        <p:nvPicPr>
          <p:cNvPr id="5" name="Content Placeholder 3"/>
          <p:cNvPicPr>
            <a:picLocks noGrp="1" noChangeAspect="1"/>
          </p:cNvPicPr>
          <p:nvPr>
            <p:ph sz="quarter" idx="13"/>
          </p:nvPr>
        </p:nvPicPr>
        <p:blipFill>
          <a:blip r:embed="rId2"/>
          <a:srcRect t="5835" b="5835"/>
          <a:stretch>
            <a:fillRect/>
          </a:stretch>
        </p:blipFill>
        <p:spPr>
          <a:xfrm>
            <a:off x="0" y="891209"/>
            <a:ext cx="9144000" cy="6038850"/>
          </a:xfrm>
        </p:spPr>
      </p:pic>
    </p:spTree>
    <p:extLst>
      <p:ext uri="{BB962C8B-B14F-4D97-AF65-F5344CB8AC3E}">
        <p14:creationId xmlns:p14="http://schemas.microsoft.com/office/powerpoint/2010/main" val="226111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gives the big picture to learning</a:t>
            </a:r>
            <a:endParaRPr lang="en-US" dirty="0"/>
          </a:p>
        </p:txBody>
      </p:sp>
      <p:sp>
        <p:nvSpPr>
          <p:cNvPr id="3" name="Content Placeholder 2"/>
          <p:cNvSpPr>
            <a:spLocks noGrp="1"/>
          </p:cNvSpPr>
          <p:nvPr>
            <p:ph sz="quarter" idx="13"/>
          </p:nvPr>
        </p:nvSpPr>
        <p:spPr/>
        <p:txBody>
          <a:bodyPr/>
          <a:lstStyle/>
          <a:p>
            <a:r>
              <a:rPr lang="en-US" dirty="0" smtClean="0"/>
              <a:t>Dr. Robert Sternberg, a leading psychologist who focuses on learning, writes the major factor in where people achieve expertise “is not some prior ability but purposeful engagement.”</a:t>
            </a:r>
          </a:p>
          <a:p>
            <a:r>
              <a:rPr lang="en-US" dirty="0" smtClean="0"/>
              <a:t>Gilbert Gottlieb, an eminent neuroscientist has shown not only that genes and the environment cooperate as we develop, but genes require input from the environment to work properly.</a:t>
            </a:r>
          </a:p>
          <a:p>
            <a:r>
              <a:rPr lang="en-US" dirty="0" smtClean="0"/>
              <a:t>The current theories show that intelligence is not something we are born to. Talent is not something we are born with – rather both of these things are a result of our focusing on learning, improving, refining the way we do things. </a:t>
            </a:r>
          </a:p>
          <a:p>
            <a:r>
              <a:rPr lang="en-US" dirty="0" smtClean="0"/>
              <a:t>For you this means there are two basic Mindsets:</a:t>
            </a:r>
          </a:p>
          <a:p>
            <a:pPr lvl="1"/>
            <a:r>
              <a:rPr lang="en-US" dirty="0" smtClean="0"/>
              <a:t>Fixed – belief that things are carved into stone </a:t>
            </a:r>
          </a:p>
          <a:p>
            <a:pPr lvl="1"/>
            <a:r>
              <a:rPr lang="en-US" dirty="0" smtClean="0"/>
              <a:t>Growth – belief that your basic qualities care cultivated through your efforts  </a:t>
            </a:r>
            <a:endParaRPr lang="en-US" dirty="0"/>
          </a:p>
        </p:txBody>
      </p:sp>
    </p:spTree>
    <p:extLst>
      <p:ext uri="{BB962C8B-B14F-4D97-AF65-F5344CB8AC3E}">
        <p14:creationId xmlns:p14="http://schemas.microsoft.com/office/powerpoint/2010/main" val="23114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back</a:t>
            </a:r>
            <a:endParaRPr lang="en-US" dirty="0"/>
          </a:p>
        </p:txBody>
      </p:sp>
      <p:sp>
        <p:nvSpPr>
          <p:cNvPr id="3" name="Content Placeholder 2"/>
          <p:cNvSpPr>
            <a:spLocks noGrp="1"/>
          </p:cNvSpPr>
          <p:nvPr>
            <p:ph sz="quarter" idx="13"/>
          </p:nvPr>
        </p:nvSpPr>
        <p:spPr/>
        <p:txBody>
          <a:bodyPr/>
          <a:lstStyle/>
          <a:p>
            <a:r>
              <a:rPr lang="en-US" dirty="0" smtClean="0"/>
              <a:t>Tolstoy and Darwin were very average students</a:t>
            </a:r>
          </a:p>
          <a:p>
            <a:r>
              <a:rPr lang="en-US" dirty="0" smtClean="0"/>
              <a:t>Ben Hogan, one of the greatest golfers of all time, was completely uncoordinated as a child</a:t>
            </a:r>
          </a:p>
          <a:p>
            <a:r>
              <a:rPr lang="en-US" dirty="0" smtClean="0"/>
              <a:t>Michael Jordan, one of the greatest basketball players of all time, was cut from JV team</a:t>
            </a:r>
          </a:p>
          <a:p>
            <a:r>
              <a:rPr lang="en-US" dirty="0" smtClean="0"/>
              <a:t>Photographer Cindy Sherman, one of the most important artists of 20</a:t>
            </a:r>
            <a:r>
              <a:rPr lang="en-US" baseline="30000" dirty="0" smtClean="0"/>
              <a:t>th</a:t>
            </a:r>
            <a:r>
              <a:rPr lang="en-US" dirty="0" smtClean="0"/>
              <a:t> century, flunked her first photography class</a:t>
            </a:r>
          </a:p>
          <a:p>
            <a:r>
              <a:rPr lang="en-US" dirty="0" smtClean="0"/>
              <a:t>Lucille Ball was dismissed from drama class</a:t>
            </a:r>
          </a:p>
          <a:p>
            <a:r>
              <a:rPr lang="en-US" dirty="0" smtClean="0"/>
              <a:t>The Beatles were turned down by record company – their music was on the way out</a:t>
            </a:r>
          </a:p>
          <a:p>
            <a:r>
              <a:rPr lang="en-US" dirty="0" smtClean="0"/>
              <a:t>Ulysses S. Grant was a failed soldier, farmer, and real estate agent who at 38 </a:t>
            </a:r>
            <a:r>
              <a:rPr lang="en-US" dirty="0" err="1" smtClean="0"/>
              <a:t>yo</a:t>
            </a:r>
            <a:r>
              <a:rPr lang="en-US" dirty="0" smtClean="0"/>
              <a:t> when to work for his father as a handy man</a:t>
            </a:r>
          </a:p>
          <a:p>
            <a:r>
              <a:rPr lang="en-US" dirty="0" smtClean="0"/>
              <a:t>Walt Disney was fired from newspaper because he lacked imagination</a:t>
            </a:r>
            <a:endParaRPr lang="en-US" dirty="0"/>
          </a:p>
        </p:txBody>
      </p:sp>
      <p:pic>
        <p:nvPicPr>
          <p:cNvPr id="4" name="Picture 3" descr="beatl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314" y="182562"/>
            <a:ext cx="1959458" cy="1417638"/>
          </a:xfrm>
          <a:prstGeom prst="rect">
            <a:avLst/>
          </a:prstGeom>
        </p:spPr>
      </p:pic>
    </p:spTree>
    <p:extLst>
      <p:ext uri="{BB962C8B-B14F-4D97-AF65-F5344CB8AC3E}">
        <p14:creationId xmlns:p14="http://schemas.microsoft.com/office/powerpoint/2010/main" val="135282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fixed</a:t>
            </a:r>
            <a:endParaRPr lang="en-US" dirty="0"/>
          </a:p>
        </p:txBody>
      </p:sp>
      <p:sp>
        <p:nvSpPr>
          <p:cNvPr id="3" name="Content Placeholder 2"/>
          <p:cNvSpPr>
            <a:spLocks noGrp="1"/>
          </p:cNvSpPr>
          <p:nvPr>
            <p:ph sz="quarter" idx="13"/>
          </p:nvPr>
        </p:nvSpPr>
        <p:spPr/>
        <p:txBody>
          <a:bodyPr/>
          <a:lstStyle/>
          <a:p>
            <a:r>
              <a:rPr lang="en-US" dirty="0" smtClean="0"/>
              <a:t>If you only have a certain amount of intelligence or talent or personality or moral character then there is a need to prove you have a healthy dose. </a:t>
            </a:r>
          </a:p>
          <a:p>
            <a:r>
              <a:rPr lang="en-US" dirty="0" smtClean="0"/>
              <a:t>Fail a test – you are a failure, you are an idiot, you aren’t smart enough</a:t>
            </a:r>
          </a:p>
          <a:p>
            <a:r>
              <a:rPr lang="en-US" dirty="0" smtClean="0"/>
              <a:t>Things should come easy if your are talented or smart or intelligent. </a:t>
            </a:r>
          </a:p>
          <a:p>
            <a:r>
              <a:rPr lang="en-US" dirty="0" smtClean="0"/>
              <a:t>Generally cope with getting a disappointing C+ on a midterm by: </a:t>
            </a:r>
          </a:p>
          <a:p>
            <a:pPr lvl="1"/>
            <a:r>
              <a:rPr lang="en-US" dirty="0" smtClean="0"/>
              <a:t>I won’t bother to put out so much effort the next time (so no one can be measured against me that way)</a:t>
            </a:r>
          </a:p>
          <a:p>
            <a:pPr lvl="1"/>
            <a:r>
              <a:rPr lang="en-US" dirty="0" smtClean="0"/>
              <a:t>Stay in bed or get drunk or listen to music, cry, pick a fight</a:t>
            </a:r>
          </a:p>
          <a:p>
            <a:r>
              <a:rPr lang="en-US" dirty="0" smtClean="0"/>
              <a:t>If they get a C+ the enthusiasm for the class goes down. ‘It used to be fun’</a:t>
            </a:r>
          </a:p>
          <a:p>
            <a:r>
              <a:rPr lang="en-US" dirty="0"/>
              <a:t>Failure goes from ‘I failed’ to ‘I am a failure’</a:t>
            </a:r>
          </a:p>
          <a:p>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3430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Growth</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Based on the belief that your basic qualities are things you can cultivate through your efforts</a:t>
            </a:r>
          </a:p>
          <a:p>
            <a:r>
              <a:rPr lang="en-US" dirty="0" smtClean="0"/>
              <a:t>Belief that ones person potential isn’t know unless one spends years of passionate effort to cultivate them</a:t>
            </a:r>
          </a:p>
          <a:p>
            <a:r>
              <a:rPr lang="en-US" dirty="0"/>
              <a:t>Generally cope with getting a disappointing C+ on a midterm by: </a:t>
            </a:r>
          </a:p>
          <a:p>
            <a:pPr lvl="1"/>
            <a:r>
              <a:rPr lang="en-US" dirty="0" smtClean="0"/>
              <a:t>Studying more next time, trying harder</a:t>
            </a:r>
          </a:p>
          <a:p>
            <a:pPr lvl="1"/>
            <a:r>
              <a:rPr lang="en-US" dirty="0" smtClean="0"/>
              <a:t>Noting I have rest of semester to get the grade up</a:t>
            </a:r>
          </a:p>
          <a:p>
            <a:pPr lvl="1"/>
            <a:r>
              <a:rPr lang="en-US" dirty="0" smtClean="0"/>
              <a:t>They cope with disappointment with positive action</a:t>
            </a:r>
          </a:p>
          <a:p>
            <a:r>
              <a:rPr lang="en-US" dirty="0" smtClean="0"/>
              <a:t>The C+ - ‘It</a:t>
            </a:r>
            <a:r>
              <a:rPr lang="fr-FR" dirty="0" smtClean="0"/>
              <a:t>’</a:t>
            </a:r>
            <a:r>
              <a:rPr lang="en-US" dirty="0" smtClean="0"/>
              <a:t>s a lot more difficult than I thought, but it is what I want to do so that only makes me more determined’. </a:t>
            </a:r>
          </a:p>
          <a:p>
            <a:pPr marL="342900" lvl="1" indent="-342900"/>
            <a:r>
              <a:rPr lang="en-US" dirty="0" smtClean="0"/>
              <a:t>Failure</a:t>
            </a:r>
            <a:r>
              <a:rPr lang="en-US" dirty="0"/>
              <a:t>, while perhaps painful experience doesn’t define who </a:t>
            </a:r>
            <a:r>
              <a:rPr lang="en-US" dirty="0" smtClean="0"/>
              <a:t>one is. It is a problem to be faced, dealt with and learned from. </a:t>
            </a:r>
            <a:endParaRPr lang="en-US" dirty="0"/>
          </a:p>
          <a:p>
            <a:endParaRPr lang="en-US" dirty="0"/>
          </a:p>
        </p:txBody>
      </p:sp>
    </p:spTree>
    <p:extLst>
      <p:ext uri="{BB962C8B-B14F-4D97-AF65-F5344CB8AC3E}">
        <p14:creationId xmlns:p14="http://schemas.microsoft.com/office/powerpoint/2010/main" val="231539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a:t>
            </a:r>
            <a:endParaRPr lang="en-US" dirty="0"/>
          </a:p>
        </p:txBody>
      </p:sp>
      <p:sp>
        <p:nvSpPr>
          <p:cNvPr id="3" name="Content Placeholder 2"/>
          <p:cNvSpPr>
            <a:spLocks noGrp="1"/>
          </p:cNvSpPr>
          <p:nvPr>
            <p:ph sz="quarter" idx="13"/>
          </p:nvPr>
        </p:nvSpPr>
        <p:spPr/>
        <p:txBody>
          <a:bodyPr/>
          <a:lstStyle/>
          <a:p>
            <a:r>
              <a:rPr lang="en-US" dirty="0" smtClean="0"/>
              <a:t>Pick one of the below that best reflects your thoughts:</a:t>
            </a:r>
          </a:p>
          <a:p>
            <a:pPr lvl="1"/>
            <a:r>
              <a:rPr lang="en-US" dirty="0" smtClean="0"/>
              <a:t>Your student’s </a:t>
            </a:r>
            <a:r>
              <a:rPr lang="en-US" dirty="0" smtClean="0"/>
              <a:t>intelligence is something very basic that you can’t change</a:t>
            </a:r>
          </a:p>
          <a:p>
            <a:pPr lvl="1"/>
            <a:r>
              <a:rPr lang="en-US" dirty="0" smtClean="0"/>
              <a:t>Your student </a:t>
            </a:r>
            <a:r>
              <a:rPr lang="en-US" dirty="0" smtClean="0"/>
              <a:t>can learn new things but you can’t change how intelligent </a:t>
            </a:r>
            <a:r>
              <a:rPr lang="en-US" dirty="0" smtClean="0"/>
              <a:t>they</a:t>
            </a:r>
            <a:r>
              <a:rPr lang="en-US" dirty="0" smtClean="0"/>
              <a:t> </a:t>
            </a:r>
            <a:r>
              <a:rPr lang="en-US" dirty="0" smtClean="0"/>
              <a:t>are</a:t>
            </a:r>
          </a:p>
          <a:p>
            <a:pPr lvl="1"/>
            <a:r>
              <a:rPr lang="en-US" dirty="0" smtClean="0"/>
              <a:t>No matter how much intelligence </a:t>
            </a:r>
            <a:r>
              <a:rPr lang="en-US" dirty="0" smtClean="0"/>
              <a:t>your student has, they can </a:t>
            </a:r>
            <a:r>
              <a:rPr lang="en-US" dirty="0" smtClean="0"/>
              <a:t>change it quite a bit</a:t>
            </a:r>
          </a:p>
          <a:p>
            <a:pPr lvl="1"/>
            <a:r>
              <a:rPr lang="en-US" dirty="0" smtClean="0"/>
              <a:t>You student </a:t>
            </a:r>
            <a:r>
              <a:rPr lang="en-US" dirty="0" smtClean="0"/>
              <a:t>can always substantially change how intelligent you are. </a:t>
            </a:r>
          </a:p>
          <a:p>
            <a:pPr lvl="1"/>
            <a:endParaRPr lang="en-US" dirty="0"/>
          </a:p>
          <a:p>
            <a:pPr lvl="1"/>
            <a:r>
              <a:rPr lang="en-US" dirty="0" smtClean="0"/>
              <a:t>What about ‘what kind of </a:t>
            </a:r>
            <a:r>
              <a:rPr lang="en-US" dirty="0" smtClean="0"/>
              <a:t>teacher </a:t>
            </a:r>
            <a:r>
              <a:rPr lang="en-US" dirty="0" smtClean="0"/>
              <a:t>you are’? Can that be changed? </a:t>
            </a:r>
          </a:p>
        </p:txBody>
      </p:sp>
      <p:pic>
        <p:nvPicPr>
          <p:cNvPr id="4" name="Picture 3" descr="brai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929" y="0"/>
            <a:ext cx="1695071" cy="1954603"/>
          </a:xfrm>
          <a:prstGeom prst="rect">
            <a:avLst/>
          </a:prstGeom>
        </p:spPr>
      </p:pic>
    </p:spTree>
    <p:extLst>
      <p:ext uri="{BB962C8B-B14F-4D97-AF65-F5344CB8AC3E}">
        <p14:creationId xmlns:p14="http://schemas.microsoft.com/office/powerpoint/2010/main" val="50244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Nasa</a:t>
            </a:r>
            <a:r>
              <a:rPr lang="en-US" dirty="0" smtClean="0"/>
              <a:t> – hiring astronauts</a:t>
            </a:r>
            <a:endParaRPr lang="en-US" dirty="0"/>
          </a:p>
        </p:txBody>
      </p:sp>
      <p:sp>
        <p:nvSpPr>
          <p:cNvPr id="3" name="Content Placeholder 2"/>
          <p:cNvSpPr>
            <a:spLocks noGrp="1"/>
          </p:cNvSpPr>
          <p:nvPr>
            <p:ph sz="quarter" idx="13"/>
          </p:nvPr>
        </p:nvSpPr>
        <p:spPr/>
        <p:txBody>
          <a:bodyPr/>
          <a:lstStyle/>
          <a:p>
            <a:r>
              <a:rPr lang="en-US" dirty="0" smtClean="0"/>
              <a:t>NASA rejects people who have perfect record of success</a:t>
            </a:r>
          </a:p>
          <a:p>
            <a:r>
              <a:rPr lang="en-US" dirty="0" smtClean="0"/>
              <a:t>Want people who have had significant failures and bounced back from them</a:t>
            </a:r>
          </a:p>
          <a:p>
            <a:pPr marL="0" indent="0">
              <a:buNone/>
            </a:pPr>
            <a:endParaRPr lang="en-US" dirty="0"/>
          </a:p>
        </p:txBody>
      </p:sp>
      <p:pic>
        <p:nvPicPr>
          <p:cNvPr id="4" name="Picture 3" descr="astronau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628" y="2732663"/>
            <a:ext cx="2857500" cy="2857500"/>
          </a:xfrm>
          <a:prstGeom prst="rect">
            <a:avLst/>
          </a:prstGeom>
        </p:spPr>
      </p:pic>
    </p:spTree>
    <p:extLst>
      <p:ext uri="{BB962C8B-B14F-4D97-AF65-F5344CB8AC3E}">
        <p14:creationId xmlns:p14="http://schemas.microsoft.com/office/powerpoint/2010/main" val="100066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Thoughts</a:t>
            </a:r>
            <a:endParaRPr lang="en-US" dirty="0"/>
          </a:p>
        </p:txBody>
      </p:sp>
      <p:sp>
        <p:nvSpPr>
          <p:cNvPr id="3" name="Content Placeholder 2"/>
          <p:cNvSpPr>
            <a:spLocks noGrp="1"/>
          </p:cNvSpPr>
          <p:nvPr>
            <p:ph sz="quarter" idx="13"/>
          </p:nvPr>
        </p:nvSpPr>
        <p:spPr/>
        <p:txBody>
          <a:bodyPr/>
          <a:lstStyle/>
          <a:p>
            <a:r>
              <a:rPr lang="en-US" dirty="0" smtClean="0"/>
              <a:t>John Wooden said “You aren’t a failure until you start to blame”</a:t>
            </a:r>
          </a:p>
          <a:p>
            <a:r>
              <a:rPr lang="en-US" dirty="0" smtClean="0"/>
              <a:t>Billie Jean King said “You can look back and say ‘I could have been…’ Or you can look back and say ‘I gave it my all for the things I valued’.” Think about how you want to look back and pick your mindset. </a:t>
            </a:r>
          </a:p>
          <a:p>
            <a:r>
              <a:rPr lang="en-US" dirty="0" smtClean="0"/>
              <a:t>Dr. Carol </a:t>
            </a:r>
            <a:r>
              <a:rPr lang="en-US" dirty="0" err="1" smtClean="0"/>
              <a:t>Dweck</a:t>
            </a:r>
            <a:r>
              <a:rPr lang="en-US" dirty="0" smtClean="0"/>
              <a:t> said “The top is where fixed mindset people hunger to be but it where growth mindset people arrive as a by-product of their enthusiasm and effort. The growth mindset allows people to value what they are doing regardless of outcome.” </a:t>
            </a:r>
          </a:p>
          <a:p>
            <a:r>
              <a:rPr lang="en-US" dirty="0" smtClean="0"/>
              <a:t>Joseph </a:t>
            </a:r>
            <a:r>
              <a:rPr lang="en-US" dirty="0" err="1" smtClean="0"/>
              <a:t>Martochio</a:t>
            </a:r>
            <a:r>
              <a:rPr lang="en-US" dirty="0" smtClean="0"/>
              <a:t> after doing a study of fixed vs. growth mindset folks who has similar levels of confidence – then had they learn some new computer skills. ‘</a:t>
            </a:r>
            <a:r>
              <a:rPr lang="en-US" dirty="0"/>
              <a:t>D</a:t>
            </a:r>
            <a:r>
              <a:rPr lang="en-US" dirty="0" smtClean="0"/>
              <a:t>espite mistakes made by each group at the end the growth mindset group had more confidence from the skills they gained, the fixed mindset group had lost confidence from the skills they gained.’ </a:t>
            </a:r>
            <a:endParaRPr lang="en-US" dirty="0"/>
          </a:p>
        </p:txBody>
      </p:sp>
    </p:spTree>
    <p:extLst>
      <p:ext uri="{BB962C8B-B14F-4D97-AF65-F5344CB8AC3E}">
        <p14:creationId xmlns:p14="http://schemas.microsoft.com/office/powerpoint/2010/main" val="2889804874"/>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1736</TotalTime>
  <Words>3211</Words>
  <Application>Microsoft Macintosh PowerPoint</Application>
  <PresentationFormat>On-screen Show (4:3)</PresentationFormat>
  <Paragraphs>184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Horizon</vt:lpstr>
      <vt:lpstr>Mindset improving skills &amp; outcomes Instructor’s workshop</vt:lpstr>
      <vt:lpstr>But first a quiz</vt:lpstr>
      <vt:lpstr>Mindset gives the big picture to learning</vt:lpstr>
      <vt:lpstr>A look back</vt:lpstr>
      <vt:lpstr>Mindset - fixed</vt:lpstr>
      <vt:lpstr>Mindset - Growth</vt:lpstr>
      <vt:lpstr>Where are you?</vt:lpstr>
      <vt:lpstr>Nasa – hiring astronauts</vt:lpstr>
      <vt:lpstr>A few Thoughts</vt:lpstr>
      <vt:lpstr>Grow your mindset</vt:lpstr>
      <vt:lpstr>Adolescent effort</vt:lpstr>
      <vt:lpstr>Teachers</vt:lpstr>
      <vt:lpstr>Dangers of praise and positive labels</vt:lpstr>
      <vt:lpstr>Grow your mindset</vt:lpstr>
      <vt:lpstr>Enron</vt:lpstr>
      <vt:lpstr>Grow your mindset </vt:lpstr>
      <vt:lpstr>Teaching</vt:lpstr>
      <vt:lpstr>Teaching</vt:lpstr>
      <vt:lpstr>Messages about failure</vt:lpstr>
      <vt:lpstr>Messages about failure</vt:lpstr>
      <vt:lpstr>Some students label themselves</vt:lpstr>
      <vt:lpstr>Fixed mindset</vt:lpstr>
      <vt:lpstr>Great teachers</vt:lpstr>
      <vt:lpstr>Student who won’t try </vt:lpstr>
      <vt:lpstr>Student got rough feedback</vt:lpstr>
      <vt:lpstr>Pursue your dreams</vt:lpstr>
      <vt:lpstr>Grow your Mindset </vt:lpstr>
      <vt:lpstr>So what will your mindset be?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Mindset improving skills &amp; outcomes</dc:title>
  <dc:creator>Stephen Coniaris User</dc:creator>
  <cp:lastModifiedBy>Stephen Coniaris User</cp:lastModifiedBy>
  <cp:revision>38</cp:revision>
  <dcterms:created xsi:type="dcterms:W3CDTF">2013-05-13T01:03:25Z</dcterms:created>
  <dcterms:modified xsi:type="dcterms:W3CDTF">2013-05-31T07:21:41Z</dcterms:modified>
</cp:coreProperties>
</file>